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77" r:id="rId4"/>
    <p:sldId id="257" r:id="rId5"/>
    <p:sldId id="282" r:id="rId6"/>
    <p:sldId id="278" r:id="rId7"/>
    <p:sldId id="283" r:id="rId8"/>
    <p:sldId id="288" r:id="rId9"/>
    <p:sldId id="281" r:id="rId10"/>
    <p:sldId id="259" r:id="rId11"/>
    <p:sldId id="286" r:id="rId12"/>
    <p:sldId id="284" r:id="rId13"/>
    <p:sldId id="265" r:id="rId14"/>
    <p:sldId id="285" r:id="rId15"/>
    <p:sldId id="289" r:id="rId16"/>
    <p:sldId id="280" r:id="rId17"/>
    <p:sldId id="260" r:id="rId18"/>
    <p:sldId id="263" r:id="rId19"/>
    <p:sldId id="261" r:id="rId20"/>
    <p:sldId id="262" r:id="rId21"/>
    <p:sldId id="269" r:id="rId22"/>
    <p:sldId id="293" r:id="rId23"/>
    <p:sldId id="264" r:id="rId24"/>
    <p:sldId id="267" r:id="rId25"/>
    <p:sldId id="268" r:id="rId26"/>
    <p:sldId id="290" r:id="rId27"/>
    <p:sldId id="291" r:id="rId28"/>
    <p:sldId id="292" r:id="rId29"/>
    <p:sldId id="276" r:id="rId30"/>
    <p:sldId id="279" r:id="rId31"/>
    <p:sldId id="274" r:id="rId32"/>
    <p:sldId id="271" r:id="rId33"/>
    <p:sldId id="296" r:id="rId34"/>
    <p:sldId id="294" r:id="rId35"/>
    <p:sldId id="258" r:id="rId36"/>
    <p:sldId id="287" r:id="rId37"/>
    <p:sldId id="275" r:id="rId38"/>
    <p:sldId id="29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-26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F160-B256-9333-009B-3D9FC26B6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A08EE-BC58-97D5-7B81-C54DFE833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56EE-19D1-DDCD-5FA2-B3E54004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B144-5266-D888-09AE-C76EC0D53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CF766-4C1B-A1D5-EEEE-9F841EC7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3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3F61-1B72-9E3E-CF32-2E8667BD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63C09-EEFF-39E7-00DC-411CD2FFB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FE497-070C-C79B-9460-FF9BB33C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25E7E-E5C0-53BE-86A4-CBE9CC79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7A695-A46C-4BC0-0A9A-45AB2E5C5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 descr="A logo for a hospital and medical research company&#10;&#10;Description automatically generated">
            <a:extLst>
              <a:ext uri="{FF2B5EF4-FFF2-40B4-BE49-F238E27FC236}">
                <a16:creationId xmlns:a16="http://schemas.microsoft.com/office/drawing/2014/main" id="{41BA4787-E1BC-D01B-B7DF-B64F8F241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3927" y="146937"/>
            <a:ext cx="1666504" cy="833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5277-FB91-2525-A0D3-37F1FF22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353BA-661F-DF21-793C-FAFD58CC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E0E33-34E0-DFF0-6971-90DF7AE9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2EC78-A06B-CA91-2D23-477146F0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1AC11-5B33-CB9A-70E8-0B271C7F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1362-2A00-AA4A-EBA4-87E4E359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DD742-DCB0-CB30-4E58-5ADDB599A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F9239-DF2A-5337-33AF-4C6F6A18B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FA1-3608-5996-F905-BF72724B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13DC4-5533-8D34-66D7-075ADBB5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64D8B-9FD3-7344-5EE6-E38CF66E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9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E82C-E63D-FE4F-D82C-805C2290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9859-EFAD-659E-35F7-ED6B74165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59C13-1227-B1F1-416F-0A4B19040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5D6AD-4A85-E818-11E7-1BEA34943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E08A0-43A0-C9BF-BA3A-23E0C2D0B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6DEE5-B4CF-3806-88BD-33331682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284B8-D76A-D087-0B4C-B4CCE9632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05F6A8-E8F6-3B83-C4D6-FA59E4E2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3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0875-F445-1A34-FF76-C6BBAFFE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507D6-B215-1D0A-7AF2-078A6DF7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0448C-FB56-FB17-CB0E-4DD83394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60F27-1492-BA1F-8AAD-9FDBE3A00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93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1C12D-39ED-6E60-5D6A-B4C5E582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AB476-0EC5-340D-1C05-BA274403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BBED7-3154-6F0B-0E0F-6BEC7BA2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35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B5D69-A9BD-20CB-918F-192566A1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77594-C208-E993-B1B6-9EF56A7A1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3746D-2449-54AC-528C-7F89DFEDD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B963B-ADDE-1139-26B3-A89B7846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AC3A2-5FA2-F19B-02A5-DFCEE4BD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D8A0F-E407-F649-7714-7BCCAF11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3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50975-3085-16C4-85CF-CF37ECEB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5D030B-040A-5670-8C4B-257B4F7AD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339E3-FBA1-A228-3B26-C14F41476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8F93F-DF54-C23A-963D-75447826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B5B9E-F64E-750C-8E4A-622B2AC3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9D0B3-FA8B-581E-C197-340CA64F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32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764E-F0DD-6DA8-AFB2-4B6E5ADD7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8EA1E-70CD-02C4-67BE-0E598E710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11B2E-E8C5-A3ED-9C4F-B5E6D5C43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FD390-0B12-BE52-4AB4-8B62AC98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BD5E5-F7EA-BFD3-F817-F3654BB2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8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489DF-33C9-68CC-2022-4EBD3E001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41977-FD41-898E-30B6-C4FF75A68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99698-275C-0156-A08F-DE8CB32B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9977-EA3C-795C-77DD-FAA7E5E3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D5D96-8BD3-BBA4-1E21-1DD89EB8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CCFB6-5602-73FF-0777-7AB3D0FA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D6D2E-B5E7-8159-E3C2-5F3651760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4CA19-AB43-474E-A6DC-B1CF82D57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2F8206-7A82-A649-A795-0196A800841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AB528-E40F-81C9-C0EC-A30925FC1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7050-18E5-7757-BBA9-BE937013B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2BDA97-471C-284F-86EB-7AFCC41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2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avi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276201"/>
            <a:ext cx="9001462" cy="2387600"/>
          </a:xfrm>
        </p:spPr>
        <p:txBody>
          <a:bodyPr>
            <a:normAutofit fontScale="90000"/>
          </a:bodyPr>
          <a:lstStyle/>
          <a:p>
            <a:pPr>
              <a:tabLst>
                <a:tab pos="6100763" algn="l"/>
              </a:tabLst>
            </a:pPr>
            <a:r>
              <a:rPr lang="en-US" dirty="0"/>
              <a:t>Single Stage Vs Staged Corrections for Complex Tetralogy of </a:t>
            </a:r>
            <a:r>
              <a:rPr lang="en-US" dirty="0" err="1"/>
              <a:t>Fallot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4107005"/>
            <a:ext cx="9001462" cy="1655762"/>
          </a:xfrm>
        </p:spPr>
        <p:txBody>
          <a:bodyPr>
            <a:normAutofit fontScale="70000" lnSpcReduction="20000"/>
          </a:bodyPr>
          <a:lstStyle/>
          <a:p>
            <a:r>
              <a:rPr lang="en-US" sz="3100" b="1" dirty="0"/>
              <a:t>Suresh Rao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 Pediatric &amp; Congenital Heart Surgeon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Director, Children’s Heart Centre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Kokilaben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Dhirubhai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Ambani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Hospital, Mumbai, India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5766" y="2855977"/>
            <a:ext cx="7233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i="1" dirty="0"/>
              <a:t>“Rationales in Contemporary practice”</a:t>
            </a:r>
          </a:p>
        </p:txBody>
      </p:sp>
    </p:spTree>
    <p:extLst>
      <p:ext uri="{BB962C8B-B14F-4D97-AF65-F5344CB8AC3E}">
        <p14:creationId xmlns:p14="http://schemas.microsoft.com/office/powerpoint/2010/main" val="389138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8B821-C6AA-CFC7-5386-504EA275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Staged repair?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D9FD-2E6C-4C6F-5D3E-40535034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905" y="2282463"/>
            <a:ext cx="10353762" cy="3695136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sz="2800" dirty="0"/>
              <a:t>  </a:t>
            </a:r>
            <a:r>
              <a:rPr lang="en-US" sz="2800" b="1" u="sng" dirty="0">
                <a:solidFill>
                  <a:srgbClr val="FFFF00"/>
                </a:solidFill>
              </a:rPr>
              <a:t>High Risk Groups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Prematurity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Symptomatic Neonates</a:t>
            </a:r>
          </a:p>
          <a:p>
            <a:pPr>
              <a:buClr>
                <a:srgbClr val="FF0000"/>
              </a:buClr>
            </a:pPr>
            <a:r>
              <a:rPr lang="en-US" sz="2800" dirty="0" err="1"/>
              <a:t>Unfavourable</a:t>
            </a:r>
            <a:r>
              <a:rPr lang="en-US" sz="2800" dirty="0"/>
              <a:t> / Complex Anatomy: Hypoplastic Pas /AVSD</a:t>
            </a:r>
          </a:p>
          <a:p>
            <a:pPr>
              <a:buClr>
                <a:srgbClr val="FF0000"/>
              </a:buClr>
            </a:pPr>
            <a:r>
              <a:rPr lang="en-US" sz="2800" dirty="0" err="1"/>
              <a:t>Comorbities</a:t>
            </a:r>
            <a:r>
              <a:rPr lang="en-US" sz="2800" dirty="0"/>
              <a:t> and Syndromes</a:t>
            </a:r>
          </a:p>
          <a:p>
            <a:pPr>
              <a:buClr>
                <a:srgbClr val="FF0000"/>
              </a:buClr>
            </a:pPr>
            <a:r>
              <a:rPr lang="en-US" sz="2800" dirty="0" err="1"/>
              <a:t>Anamolous</a:t>
            </a:r>
            <a:r>
              <a:rPr lang="en-US" sz="2800" dirty="0"/>
              <a:t> LAD crossing RVOT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13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3image9828576">
            <a:extLst>
              <a:ext uri="{FF2B5EF4-FFF2-40B4-BE49-F238E27FC236}">
                <a16:creationId xmlns:a16="http://schemas.microsoft.com/office/drawing/2014/main" id="{907C89A7-DC19-D670-1F31-774528E7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7" y="1500188"/>
            <a:ext cx="11431865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F7791-3510-16E8-929C-0CA47145660A}"/>
              </a:ext>
            </a:extLst>
          </p:cNvPr>
          <p:cNvSpPr txBox="1"/>
          <p:nvPr/>
        </p:nvSpPr>
        <p:spPr>
          <a:xfrm>
            <a:off x="380067" y="6200775"/>
            <a:ext cx="1038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effectLst/>
                <a:latin typeface="AdvOT34fe1490.B"/>
              </a:rPr>
              <a:t>Seminars in Thoracic and Cardiovascular Surgery: </a:t>
            </a:r>
            <a:r>
              <a:rPr lang="en-IN" sz="1800" dirty="0" err="1">
                <a:effectLst/>
                <a:latin typeface="AdvOT34fe1490.B"/>
              </a:rPr>
              <a:t>Pediatric</a:t>
            </a:r>
            <a:r>
              <a:rPr lang="en-IN" sz="1800" dirty="0">
                <a:effectLst/>
                <a:latin typeface="AdvOT34fe1490.B"/>
              </a:rPr>
              <a:t> Cardiac Surgery Annual </a:t>
            </a:r>
            <a:r>
              <a:rPr lang="en-IN" sz="1800" dirty="0">
                <a:effectLst/>
                <a:latin typeface="AdvP4C4E74"/>
              </a:rPr>
              <a:t> </a:t>
            </a:r>
            <a:r>
              <a:rPr lang="en-IN" sz="1800" dirty="0">
                <a:effectLst/>
                <a:latin typeface="AdvOT34fe1490.B"/>
              </a:rPr>
              <a:t>Volume 24, Number C 79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225AB-BA98-369E-91B6-98B7CD0FA675}"/>
              </a:ext>
            </a:extLst>
          </p:cNvPr>
          <p:cNvSpPr txBox="1"/>
          <p:nvPr/>
        </p:nvSpPr>
        <p:spPr>
          <a:xfrm>
            <a:off x="3103929" y="543939"/>
            <a:ext cx="5984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Results of Neonatal TOF Repair</a:t>
            </a:r>
          </a:p>
        </p:txBody>
      </p:sp>
    </p:spTree>
    <p:extLst>
      <p:ext uri="{BB962C8B-B14F-4D97-AF65-F5344CB8AC3E}">
        <p14:creationId xmlns:p14="http://schemas.microsoft.com/office/powerpoint/2010/main" val="353156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46" y="845858"/>
            <a:ext cx="10355508" cy="4691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191" y="6264322"/>
            <a:ext cx="401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Ann </a:t>
            </a:r>
            <a:r>
              <a:rPr lang="en-IN" dirty="0" err="1"/>
              <a:t>Thorac</a:t>
            </a:r>
            <a:r>
              <a:rPr lang="en-IN" dirty="0"/>
              <a:t> Surg.2010;90(3):813-820</a:t>
            </a:r>
          </a:p>
        </p:txBody>
      </p:sp>
    </p:spTree>
    <p:extLst>
      <p:ext uri="{BB962C8B-B14F-4D97-AF65-F5344CB8AC3E}">
        <p14:creationId xmlns:p14="http://schemas.microsoft.com/office/powerpoint/2010/main" val="315846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4image9751392">
            <a:extLst>
              <a:ext uri="{FF2B5EF4-FFF2-40B4-BE49-F238E27FC236}">
                <a16:creationId xmlns:a16="http://schemas.microsoft.com/office/drawing/2014/main" id="{97B3A061-71A6-C4AE-E37C-ACC364F6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97" y="234356"/>
            <a:ext cx="10244139" cy="5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EBC0FA-CC53-8175-927D-42E766CE07C2}"/>
              </a:ext>
            </a:extLst>
          </p:cNvPr>
          <p:cNvSpPr txBox="1"/>
          <p:nvPr/>
        </p:nvSpPr>
        <p:spPr>
          <a:xfrm>
            <a:off x="2290182" y="6183951"/>
            <a:ext cx="7634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effectLst/>
                <a:latin typeface="AdvOTf0129623"/>
              </a:rPr>
              <a:t>The relationship between age at repair and the need for reintervention.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868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5image30963104">
            <a:extLst>
              <a:ext uri="{FF2B5EF4-FFF2-40B4-BE49-F238E27FC236}">
                <a16:creationId xmlns:a16="http://schemas.microsoft.com/office/drawing/2014/main" id="{AB47CA64-3663-8BD2-CAF0-02964175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2" y="656165"/>
            <a:ext cx="11077076" cy="461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EA27-F12B-EF5D-A1A4-C3C75FA9C028}"/>
              </a:ext>
            </a:extLst>
          </p:cNvPr>
          <p:cNvSpPr txBox="1"/>
          <p:nvPr/>
        </p:nvSpPr>
        <p:spPr>
          <a:xfrm>
            <a:off x="386092" y="6112703"/>
            <a:ext cx="1038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effectLst/>
                <a:latin typeface="AdvOT34fe1490.B"/>
              </a:rPr>
              <a:t>Seminars in Thoracic and Cardiovascular Surgery: </a:t>
            </a:r>
            <a:r>
              <a:rPr lang="en-IN" sz="1800" dirty="0" err="1">
                <a:effectLst/>
                <a:latin typeface="AdvOT34fe1490.B"/>
              </a:rPr>
              <a:t>Pediatric</a:t>
            </a:r>
            <a:r>
              <a:rPr lang="en-IN" sz="1800" dirty="0">
                <a:effectLst/>
                <a:latin typeface="AdvOT34fe1490.B"/>
              </a:rPr>
              <a:t> Cardiac Surgery Annual </a:t>
            </a:r>
            <a:r>
              <a:rPr lang="en-IN" sz="1800" dirty="0">
                <a:effectLst/>
                <a:latin typeface="AdvP4C4E74"/>
              </a:rPr>
              <a:t> </a:t>
            </a:r>
            <a:r>
              <a:rPr lang="en-IN" sz="1800" dirty="0">
                <a:effectLst/>
                <a:latin typeface="AdvOT34fe1490.B"/>
              </a:rPr>
              <a:t>Volume 24, Number C 81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9889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9">
            <a:extLst>
              <a:ext uri="{FF2B5EF4-FFF2-40B4-BE49-F238E27FC236}">
                <a16:creationId xmlns:a16="http://schemas.microsoft.com/office/drawing/2014/main" id="{DE230C47-811C-4DE3-BA19-DB0117600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8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Semin Thorac Cardiovasc Surg Pediatr Card Surg Ann 24:77–84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ABDB585D-E6DD-4F6B-9C76-ECBC8AEF0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5" name="Picture 1" descr="page5image58887216">
            <a:extLst>
              <a:ext uri="{FF2B5EF4-FFF2-40B4-BE49-F238E27FC236}">
                <a16:creationId xmlns:a16="http://schemas.microsoft.com/office/drawing/2014/main" id="{60FB3C15-744F-107C-AEBC-E4E526A51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354" y="480060"/>
            <a:ext cx="10527633" cy="55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A0D71D-9E64-EA58-C7A7-C9AF1285DC2A}"/>
              </a:ext>
            </a:extLst>
          </p:cNvPr>
          <p:cNvSpPr txBox="1"/>
          <p:nvPr/>
        </p:nvSpPr>
        <p:spPr>
          <a:xfrm>
            <a:off x="2253858" y="46791"/>
            <a:ext cx="768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effectLst/>
                <a:latin typeface="AdvOTf0129623"/>
              </a:rPr>
              <a:t>Comparison of outcomes for repair vs palliation of </a:t>
            </a:r>
            <a:r>
              <a:rPr lang="en-IN" sz="1800" dirty="0" err="1">
                <a:effectLst/>
                <a:latin typeface="AdvOTf0129623"/>
              </a:rPr>
              <a:t>ToF</a:t>
            </a:r>
            <a:r>
              <a:rPr lang="en-IN" sz="1800" dirty="0">
                <a:effectLst/>
                <a:latin typeface="AdvOTf0129623"/>
              </a:rPr>
              <a:t> in neonates under 2.5 kg 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3261815" y="6424092"/>
            <a:ext cx="683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Semin Thorac Cardiovasc Surg Pediatr Card Surg Ann 24:77–84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9721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Staging of Repair in TOF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Ist</a:t>
            </a:r>
            <a:r>
              <a:rPr lang="en-IN" dirty="0"/>
              <a:t> Stage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IN" dirty="0"/>
              <a:t>BT Shunt</a:t>
            </a:r>
          </a:p>
          <a:p>
            <a:pPr>
              <a:buClr>
                <a:srgbClr val="FF0000"/>
              </a:buClr>
            </a:pPr>
            <a:r>
              <a:rPr lang="en-IN" dirty="0"/>
              <a:t>Central Shunt</a:t>
            </a:r>
          </a:p>
          <a:p>
            <a:pPr>
              <a:buClr>
                <a:srgbClr val="FF0000"/>
              </a:buClr>
            </a:pPr>
            <a:r>
              <a:rPr lang="en-IN" dirty="0"/>
              <a:t>Palliative Transannular Patching</a:t>
            </a:r>
          </a:p>
          <a:p>
            <a:pPr>
              <a:buClr>
                <a:srgbClr val="FF0000"/>
              </a:buClr>
            </a:pPr>
            <a:r>
              <a:rPr lang="en-IN" dirty="0">
                <a:solidFill>
                  <a:srgbClr val="FFFF00"/>
                </a:solidFill>
              </a:rPr>
              <a:t>PDA stenting</a:t>
            </a:r>
          </a:p>
          <a:p>
            <a:pPr>
              <a:buClr>
                <a:srgbClr val="FF0000"/>
              </a:buClr>
            </a:pPr>
            <a:r>
              <a:rPr lang="en-IN" dirty="0">
                <a:solidFill>
                  <a:srgbClr val="FFFF00"/>
                </a:solidFill>
              </a:rPr>
              <a:t>RVOT stenting</a:t>
            </a:r>
          </a:p>
          <a:p>
            <a:pPr>
              <a:buClr>
                <a:srgbClr val="FF0000"/>
              </a:buClr>
            </a:pPr>
            <a:r>
              <a:rPr lang="en-IN" dirty="0"/>
              <a:t>Sano shunt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N" dirty="0"/>
              <a:t>2</a:t>
            </a:r>
            <a:r>
              <a:rPr lang="en-IN" baseline="30000" dirty="0"/>
              <a:t>nd</a:t>
            </a:r>
            <a:r>
              <a:rPr lang="en-IN" dirty="0"/>
              <a:t> stage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5407925" y="2912232"/>
            <a:ext cx="6506571" cy="370288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IN" sz="1800" dirty="0"/>
              <a:t>Trans atrial </a:t>
            </a:r>
            <a:r>
              <a:rPr lang="en-IN" sz="1800" dirty="0" err="1"/>
              <a:t>Intracardiac</a:t>
            </a:r>
            <a:r>
              <a:rPr lang="en-IN" sz="1800" dirty="0"/>
              <a:t> Repair ( VSD Closure with RVOT resection)</a:t>
            </a:r>
          </a:p>
          <a:p>
            <a:pPr>
              <a:buClr>
                <a:srgbClr val="FF0000"/>
              </a:buClr>
            </a:pPr>
            <a:r>
              <a:rPr lang="en-IN" sz="1800" dirty="0"/>
              <a:t>Trans atrial/</a:t>
            </a:r>
            <a:r>
              <a:rPr lang="en-IN" sz="1800" dirty="0" err="1"/>
              <a:t>Transpulmonary</a:t>
            </a:r>
            <a:r>
              <a:rPr lang="en-IN" sz="1800" dirty="0"/>
              <a:t> Repair with PV conservation</a:t>
            </a:r>
          </a:p>
          <a:p>
            <a:pPr>
              <a:buClr>
                <a:srgbClr val="FF0000"/>
              </a:buClr>
            </a:pPr>
            <a:r>
              <a:rPr lang="en-IN" sz="1800" dirty="0" err="1"/>
              <a:t>Transatrial</a:t>
            </a:r>
            <a:r>
              <a:rPr lang="en-IN" sz="1800" dirty="0"/>
              <a:t> Repair with RVOT patch / PV conservation</a:t>
            </a:r>
          </a:p>
          <a:p>
            <a:pPr>
              <a:buClr>
                <a:srgbClr val="FF0000"/>
              </a:buClr>
            </a:pPr>
            <a:r>
              <a:rPr lang="en-IN" sz="1800" dirty="0" err="1"/>
              <a:t>Transatrial</a:t>
            </a:r>
            <a:r>
              <a:rPr lang="en-IN" sz="1800" dirty="0"/>
              <a:t> </a:t>
            </a:r>
            <a:r>
              <a:rPr lang="en-IN" sz="1800" dirty="0" err="1"/>
              <a:t>Reapir</a:t>
            </a:r>
            <a:r>
              <a:rPr lang="en-IN" sz="1800" dirty="0"/>
              <a:t> with </a:t>
            </a:r>
            <a:r>
              <a:rPr lang="en-IN" sz="1800" dirty="0" err="1"/>
              <a:t>Transannular</a:t>
            </a:r>
            <a:r>
              <a:rPr lang="en-IN" sz="1800" dirty="0"/>
              <a:t> patch with / without </a:t>
            </a:r>
            <a:r>
              <a:rPr lang="en-IN" sz="1800" dirty="0" err="1"/>
              <a:t>monocusp</a:t>
            </a:r>
            <a:endParaRPr lang="en-IN" sz="1800" dirty="0"/>
          </a:p>
          <a:p>
            <a:pPr>
              <a:buClr>
                <a:srgbClr val="FF0000"/>
              </a:buClr>
            </a:pPr>
            <a:r>
              <a:rPr lang="en-IN" sz="1800" dirty="0" err="1"/>
              <a:t>Intracardiac</a:t>
            </a:r>
            <a:r>
              <a:rPr lang="en-IN" sz="1800" dirty="0"/>
              <a:t> Repair with Double barrelled RVOT </a:t>
            </a:r>
          </a:p>
          <a:p>
            <a:pPr>
              <a:buClr>
                <a:srgbClr val="FF0000"/>
              </a:buClr>
            </a:pPr>
            <a:r>
              <a:rPr lang="en-IN" sz="1800" dirty="0" err="1"/>
              <a:t>Intracardiac</a:t>
            </a:r>
            <a:r>
              <a:rPr lang="en-IN" sz="1800" dirty="0"/>
              <a:t> Repair with RV-PA conduit</a:t>
            </a:r>
          </a:p>
          <a:p>
            <a:pPr>
              <a:buClr>
                <a:srgbClr val="FF0000"/>
              </a:buClr>
            </a:pPr>
            <a:r>
              <a:rPr lang="en-IN" sz="1800" dirty="0"/>
              <a:t>One stage </a:t>
            </a:r>
            <a:r>
              <a:rPr lang="en-IN" sz="1800" dirty="0" err="1"/>
              <a:t>Unifocalisation</a:t>
            </a:r>
            <a:r>
              <a:rPr lang="en-IN" sz="1800" dirty="0"/>
              <a:t> with ICR and conduit</a:t>
            </a:r>
          </a:p>
        </p:txBody>
      </p:sp>
    </p:spTree>
    <p:extLst>
      <p:ext uri="{BB962C8B-B14F-4D97-AF65-F5344CB8AC3E}">
        <p14:creationId xmlns:p14="http://schemas.microsoft.com/office/powerpoint/2010/main" val="197037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Reasons for staging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20" y="2444082"/>
            <a:ext cx="10836927" cy="4413918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IN" sz="2800" dirty="0"/>
              <a:t>Anatomy:  Hypoplastic branch pulmonary arteries / AVSD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Major Anomalous coronary artery crossing RVOT near PV annulus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Extreme hypertrophy of RV,  Near Pulmonary atresia and deep cyanosis causing “Restrictive RV Physiology” post repair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Borderline Mitral Valve and Left Ventricle</a:t>
            </a:r>
          </a:p>
          <a:p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327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does Staging do?  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839" y="2082416"/>
            <a:ext cx="11164474" cy="4536748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</a:pPr>
            <a:r>
              <a:rPr lang="en-IN" sz="3200" dirty="0"/>
              <a:t>Increases </a:t>
            </a:r>
            <a:r>
              <a:rPr lang="en-IN" sz="3200" dirty="0" err="1"/>
              <a:t>Antegrade</a:t>
            </a:r>
            <a:r>
              <a:rPr lang="en-IN" sz="3200" dirty="0"/>
              <a:t> Pulmonary Blood Flow, promotes intrapulmonary vascular development</a:t>
            </a:r>
          </a:p>
          <a:p>
            <a:pPr>
              <a:buClr>
                <a:srgbClr val="FF0000"/>
              </a:buClr>
            </a:pPr>
            <a:r>
              <a:rPr lang="en-IN" sz="3200" dirty="0"/>
              <a:t>Promotes growth of branch pulmonary arteries</a:t>
            </a:r>
          </a:p>
          <a:p>
            <a:pPr>
              <a:buClr>
                <a:srgbClr val="FF0000"/>
              </a:buClr>
            </a:pPr>
            <a:r>
              <a:rPr lang="en-IN" sz="3200" dirty="0"/>
              <a:t>Reduces Hypoxia, improves arterial saturations and reduces </a:t>
            </a:r>
            <a:r>
              <a:rPr lang="en-IN" sz="3200" dirty="0" err="1"/>
              <a:t>hematocrit</a:t>
            </a:r>
            <a:endParaRPr lang="en-IN" sz="3200" dirty="0"/>
          </a:p>
          <a:p>
            <a:pPr>
              <a:buClr>
                <a:srgbClr val="FF0000"/>
              </a:buClr>
            </a:pPr>
            <a:r>
              <a:rPr lang="en-IN" sz="3200" dirty="0"/>
              <a:t>Increased Pulmonary flow promotes growth of MV and loads the left ventricle</a:t>
            </a:r>
          </a:p>
          <a:p>
            <a:pPr>
              <a:buClr>
                <a:srgbClr val="FF0000"/>
              </a:buClr>
            </a:pPr>
            <a:r>
              <a:rPr lang="en-IN" sz="3200" dirty="0"/>
              <a:t>Buys time for repair with a better and more </a:t>
            </a:r>
            <a:r>
              <a:rPr lang="en-IN" sz="3200" dirty="0" err="1"/>
              <a:t>favorable</a:t>
            </a:r>
            <a:r>
              <a:rPr lang="en-IN" sz="3200" dirty="0"/>
              <a:t> anatomy in a bigger child</a:t>
            </a:r>
          </a:p>
          <a:p>
            <a:pPr>
              <a:buClr>
                <a:srgbClr val="FF0000"/>
              </a:buClr>
            </a:pPr>
            <a:endParaRPr lang="en-IN" sz="3200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7236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Methods of staging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2862" y="2248464"/>
            <a:ext cx="10353762" cy="3695136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IN" sz="2400" dirty="0">
                <a:solidFill>
                  <a:srgbClr val="FFFF00"/>
                </a:solidFill>
              </a:rPr>
              <a:t>BT Shunt</a:t>
            </a:r>
          </a:p>
          <a:p>
            <a:pPr>
              <a:buClr>
                <a:srgbClr val="FF0000"/>
              </a:buClr>
            </a:pPr>
            <a:r>
              <a:rPr lang="en-IN" sz="2400" dirty="0">
                <a:solidFill>
                  <a:srgbClr val="FFFF00"/>
                </a:solidFill>
              </a:rPr>
              <a:t>Central Shunt</a:t>
            </a:r>
          </a:p>
          <a:p>
            <a:pPr>
              <a:buClr>
                <a:srgbClr val="FF0000"/>
              </a:buClr>
            </a:pPr>
            <a:r>
              <a:rPr lang="en-IN" sz="2400" dirty="0"/>
              <a:t>Palliative </a:t>
            </a:r>
            <a:r>
              <a:rPr lang="en-IN" sz="2400" dirty="0" err="1"/>
              <a:t>transanular</a:t>
            </a:r>
            <a:r>
              <a:rPr lang="en-IN" sz="2400" dirty="0"/>
              <a:t> patch</a:t>
            </a:r>
          </a:p>
          <a:p>
            <a:pPr>
              <a:buClr>
                <a:srgbClr val="FF0000"/>
              </a:buClr>
            </a:pPr>
            <a:r>
              <a:rPr lang="en-IN" sz="2400" dirty="0"/>
              <a:t>Sano Shunt/RV-PA conduit</a:t>
            </a:r>
          </a:p>
          <a:p>
            <a:pPr>
              <a:buClr>
                <a:srgbClr val="FF0000"/>
              </a:buClr>
            </a:pPr>
            <a:r>
              <a:rPr lang="en-IN" sz="2400" dirty="0">
                <a:solidFill>
                  <a:srgbClr val="FFFF00"/>
                </a:solidFill>
              </a:rPr>
              <a:t>PDA stent</a:t>
            </a:r>
          </a:p>
          <a:p>
            <a:pPr>
              <a:buClr>
                <a:srgbClr val="FF0000"/>
              </a:buClr>
            </a:pPr>
            <a:r>
              <a:rPr lang="en-IN" sz="2400" dirty="0">
                <a:solidFill>
                  <a:srgbClr val="FFFF00"/>
                </a:solidFill>
              </a:rPr>
              <a:t>RVOT Stent</a:t>
            </a:r>
          </a:p>
          <a:p>
            <a:pPr>
              <a:buClr>
                <a:srgbClr val="FF0000"/>
              </a:buClr>
            </a:pPr>
            <a:r>
              <a:rPr lang="en-IN" sz="2400" dirty="0" err="1"/>
              <a:t>Intracardiac</a:t>
            </a:r>
            <a:r>
              <a:rPr lang="en-IN" sz="2400" dirty="0"/>
              <a:t> Repair with fenestrated VSD patch</a:t>
            </a:r>
          </a:p>
        </p:txBody>
      </p:sp>
    </p:spTree>
    <p:extLst>
      <p:ext uri="{BB962C8B-B14F-4D97-AF65-F5344CB8AC3E}">
        <p14:creationId xmlns:p14="http://schemas.microsoft.com/office/powerpoint/2010/main" val="240225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4328" y="3002507"/>
            <a:ext cx="3684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201901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Place of BT shunt in current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937310" cy="448521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</a:pPr>
            <a:r>
              <a:rPr lang="en-IN" sz="2600" dirty="0"/>
              <a:t>Indications for a Shunt are reducing with improvement in Transcatheter interventions</a:t>
            </a:r>
          </a:p>
          <a:p>
            <a:pPr>
              <a:buClr>
                <a:srgbClr val="FF0000"/>
              </a:buClr>
            </a:pPr>
            <a:r>
              <a:rPr lang="en-IN" sz="2600" b="1" dirty="0">
                <a:latin typeface="Arial Black" panose="020B0A04020102020204" pitchFamily="34" charset="0"/>
              </a:rPr>
              <a:t>If anatomy does not permit Stenting (PDA or RVOT)</a:t>
            </a:r>
          </a:p>
          <a:p>
            <a:pPr>
              <a:buClr>
                <a:srgbClr val="FF0000"/>
              </a:buClr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Overflow</a:t>
            </a:r>
          </a:p>
          <a:p>
            <a:pPr>
              <a:buClr>
                <a:srgbClr val="FF0000"/>
              </a:buClr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diastolic pressure …. Coronary ischemia</a:t>
            </a:r>
            <a:endParaRPr lang="en-IN" sz="240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400" b="1" dirty="0">
                <a:solidFill>
                  <a:srgbClr val="FFFF00"/>
                </a:solidFill>
                <a:effectLst/>
                <a:latin typeface="AdvOT561cdbbe"/>
              </a:rPr>
              <a:t>“The evidence suggests that we should be striving toward a management paradigm in which the BT shunt no longer has a role in the management of </a:t>
            </a:r>
            <a:r>
              <a:rPr lang="en-IN" sz="2400" b="1" dirty="0" err="1">
                <a:solidFill>
                  <a:srgbClr val="FFFF00"/>
                </a:solidFill>
                <a:effectLst/>
                <a:latin typeface="AdvOT561cdbbe"/>
              </a:rPr>
              <a:t>ToF</a:t>
            </a:r>
            <a:r>
              <a:rPr lang="en-IN" sz="2400" b="1" dirty="0">
                <a:solidFill>
                  <a:srgbClr val="FFFF00"/>
                </a:solidFill>
                <a:effectLst/>
                <a:latin typeface="AdvOT561cdbbe"/>
              </a:rPr>
              <a:t> and this approach is summarized”       NEONATES</a:t>
            </a:r>
          </a:p>
          <a:p>
            <a:pPr marL="0" indent="0">
              <a:buNone/>
            </a:pPr>
            <a:r>
              <a:rPr lang="en-IN" sz="1800" dirty="0">
                <a:effectLst/>
                <a:latin typeface="AdvOTf94803d4"/>
              </a:rPr>
              <a:t>How and When Should Tetralogy of Fallot be Palliated Prior to Complete Repair? </a:t>
            </a:r>
            <a:endParaRPr lang="en-IN" sz="2400" b="1" dirty="0">
              <a:effectLst/>
              <a:latin typeface="AdvOT561cdbbe"/>
            </a:endParaRPr>
          </a:p>
          <a:p>
            <a:pPr marL="0" indent="0">
              <a:buNone/>
            </a:pPr>
            <a:r>
              <a:rPr lang="en-IN" sz="1400" dirty="0">
                <a:effectLst/>
                <a:latin typeface="AdvOT3a037357.I"/>
              </a:rPr>
              <a:t>David J. Barron, FRCS(CT), and Anusha </a:t>
            </a:r>
            <a:r>
              <a:rPr lang="en-IN" sz="1400" dirty="0" err="1">
                <a:effectLst/>
                <a:latin typeface="AdvOT3a037357.I"/>
              </a:rPr>
              <a:t>Jegatheeswaran</a:t>
            </a:r>
            <a:r>
              <a:rPr lang="en-IN" sz="1400" dirty="0">
                <a:effectLst/>
                <a:latin typeface="AdvOT3a037357.I"/>
              </a:rPr>
              <a:t>, MD, PhD</a:t>
            </a:r>
          </a:p>
          <a:p>
            <a:pPr marL="0" indent="0">
              <a:buNone/>
            </a:pPr>
            <a:r>
              <a:rPr lang="en-IN" sz="1400" dirty="0">
                <a:effectLst/>
                <a:latin typeface="AdvOT34fe1490.B"/>
              </a:rPr>
              <a:t>Semin </a:t>
            </a:r>
            <a:r>
              <a:rPr lang="en-IN" sz="1400" dirty="0" err="1">
                <a:effectLst/>
                <a:latin typeface="AdvOT34fe1490.B"/>
              </a:rPr>
              <a:t>Thorac</a:t>
            </a:r>
            <a:r>
              <a:rPr lang="en-IN" sz="1400" dirty="0">
                <a:effectLst/>
                <a:latin typeface="AdvOT34fe1490.B"/>
              </a:rPr>
              <a:t> Cardiovasc </a:t>
            </a:r>
            <a:r>
              <a:rPr lang="en-IN" sz="1400" dirty="0" err="1">
                <a:effectLst/>
                <a:latin typeface="AdvOT34fe1490.B"/>
              </a:rPr>
              <a:t>Surg</a:t>
            </a:r>
            <a:r>
              <a:rPr lang="en-IN" sz="1400" dirty="0">
                <a:effectLst/>
                <a:latin typeface="AdvOT34fe1490.B"/>
              </a:rPr>
              <a:t> </a:t>
            </a:r>
            <a:r>
              <a:rPr lang="en-IN" sz="1400" dirty="0" err="1">
                <a:effectLst/>
                <a:latin typeface="AdvOT34fe1490.B"/>
              </a:rPr>
              <a:t>Pediatr</a:t>
            </a:r>
            <a:r>
              <a:rPr lang="en-IN" sz="1400" dirty="0">
                <a:effectLst/>
                <a:latin typeface="AdvOT34fe1490.B"/>
              </a:rPr>
              <a:t> Card </a:t>
            </a:r>
            <a:r>
              <a:rPr lang="en-IN" sz="1400" dirty="0" err="1">
                <a:effectLst/>
                <a:latin typeface="AdvOT34fe1490.B"/>
              </a:rPr>
              <a:t>Surg</a:t>
            </a:r>
            <a:r>
              <a:rPr lang="en-IN" sz="1400" dirty="0">
                <a:effectLst/>
                <a:latin typeface="AdvOT34fe1490.B"/>
              </a:rPr>
              <a:t> Ann 24:77</a:t>
            </a:r>
            <a:r>
              <a:rPr lang="en-IN" sz="1400" dirty="0">
                <a:effectLst/>
                <a:latin typeface="AdvOT34fe1490.B+20"/>
              </a:rPr>
              <a:t>–</a:t>
            </a:r>
            <a:r>
              <a:rPr lang="en-IN" sz="1400" dirty="0">
                <a:effectLst/>
                <a:latin typeface="AdvOT34fe1490.B"/>
              </a:rPr>
              <a:t>84 </a:t>
            </a:r>
            <a:r>
              <a:rPr lang="en-IN" sz="1400" dirty="0">
                <a:effectLst/>
                <a:latin typeface="AdvOTf0129623"/>
              </a:rPr>
              <a:t>Crown Copyright © 2021 </a:t>
            </a:r>
            <a:endParaRPr lang="en-IN" sz="1400" dirty="0"/>
          </a:p>
          <a:p>
            <a:pPr marL="0" indent="0">
              <a:buNone/>
            </a:pPr>
            <a:endParaRPr lang="en-IN" sz="1400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4661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220133"/>
            <a:ext cx="10353761" cy="1326321"/>
          </a:xfrm>
        </p:spPr>
        <p:txBody>
          <a:bodyPr/>
          <a:lstStyle/>
          <a:p>
            <a:r>
              <a:rPr lang="en-IN" dirty="0"/>
              <a:t>Current Practice of neonatal BT Shunt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4509" y="1546454"/>
            <a:ext cx="73834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IN" sz="2800" dirty="0"/>
              <a:t>Median sternotomy : 3.5 mm PTFE shunt</a:t>
            </a:r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IN" sz="2800" dirty="0"/>
              <a:t>With or without CPB</a:t>
            </a:r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IN" sz="2800" dirty="0"/>
              <a:t>Keep the purse strings and shift to ICU with open sternum</a:t>
            </a:r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IN" sz="2800" dirty="0"/>
              <a:t>Close chest after 24 hrs if there is no issue</a:t>
            </a:r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endParaRPr lang="en-IN" sz="2800" dirty="0"/>
          </a:p>
          <a:p>
            <a:pPr marL="457200" indent="-457200">
              <a:buClr>
                <a:srgbClr val="FF0000"/>
              </a:buClr>
              <a:buSzPct val="125000"/>
              <a:buFont typeface="Arial" panose="020B0604020202020204" pitchFamily="34" charset="0"/>
              <a:buChar char="•"/>
            </a:pPr>
            <a:r>
              <a:rPr lang="en-IN" sz="2800" dirty="0"/>
              <a:t>Low threshold for unblocking of shunt / ECMO in ICU</a:t>
            </a:r>
          </a:p>
          <a:p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887913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Side to side </a:t>
            </a:r>
            <a:r>
              <a:rPr lang="en-IN" dirty="0" err="1"/>
              <a:t>Aorto</a:t>
            </a:r>
            <a:r>
              <a:rPr lang="en-IN" dirty="0"/>
              <a:t> –PTFE central shunt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01096" y="2298755"/>
            <a:ext cx="5106004" cy="3702881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IN" dirty="0" err="1"/>
              <a:t>Aorto</a:t>
            </a:r>
            <a:r>
              <a:rPr lang="en-IN" dirty="0"/>
              <a:t> Pulmonary Shunt with PTFE graft</a:t>
            </a:r>
          </a:p>
          <a:p>
            <a:pPr>
              <a:buClr>
                <a:srgbClr val="FF0000"/>
              </a:buClr>
            </a:pPr>
            <a:r>
              <a:rPr lang="en-IN" dirty="0"/>
              <a:t>Controlled PBF</a:t>
            </a:r>
          </a:p>
          <a:p>
            <a:pPr>
              <a:buClr>
                <a:srgbClr val="FF0000"/>
              </a:buClr>
            </a:pPr>
            <a:r>
              <a:rPr lang="en-IN" dirty="0"/>
              <a:t>Ensures growth of both Pas</a:t>
            </a:r>
          </a:p>
          <a:p>
            <a:pPr>
              <a:buClr>
                <a:srgbClr val="FF0000"/>
              </a:buClr>
            </a:pPr>
            <a:r>
              <a:rPr lang="en-IN" dirty="0"/>
              <a:t>Less systemic steal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4902" y="2398061"/>
            <a:ext cx="5094287" cy="2061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2313" y="6206539"/>
            <a:ext cx="808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Ann </a:t>
            </a:r>
            <a:r>
              <a:rPr lang="en-US" b="1" dirty="0" err="1"/>
              <a:t>Thorac</a:t>
            </a:r>
            <a:r>
              <a:rPr lang="en-US" b="1" dirty="0"/>
              <a:t> </a:t>
            </a:r>
            <a:r>
              <a:rPr lang="en-US" b="1" dirty="0" err="1"/>
              <a:t>Surg</a:t>
            </a:r>
            <a:r>
              <a:rPr lang="en-US" b="1" dirty="0"/>
              <a:t> 1998;65:(515– 6) / </a:t>
            </a:r>
            <a:r>
              <a:rPr lang="en-IN" b="1" dirty="0"/>
              <a:t>Ann </a:t>
            </a:r>
            <a:r>
              <a:rPr lang="en-IN" b="1" dirty="0" err="1"/>
              <a:t>Thorac</a:t>
            </a:r>
            <a:r>
              <a:rPr lang="en-IN" b="1" dirty="0"/>
              <a:t> </a:t>
            </a:r>
            <a:r>
              <a:rPr lang="en-IN" b="1" dirty="0" err="1"/>
              <a:t>Surg</a:t>
            </a:r>
            <a:r>
              <a:rPr lang="en-IN" b="1" dirty="0"/>
              <a:t> 2011;92:(1476–82)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971" y="4564842"/>
            <a:ext cx="2019585" cy="1614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5719" y="4719093"/>
            <a:ext cx="3256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N=16</a:t>
            </a:r>
          </a:p>
          <a:p>
            <a:endParaRPr lang="en-IN" dirty="0"/>
          </a:p>
          <a:p>
            <a:r>
              <a:rPr lang="en-IN" dirty="0"/>
              <a:t>Biventricular correction in 10</a:t>
            </a:r>
          </a:p>
        </p:txBody>
      </p:sp>
    </p:spTree>
    <p:extLst>
      <p:ext uri="{BB962C8B-B14F-4D97-AF65-F5344CB8AC3E}">
        <p14:creationId xmlns:p14="http://schemas.microsoft.com/office/powerpoint/2010/main" val="3260998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33768" y="159578"/>
            <a:ext cx="10353675" cy="1325563"/>
          </a:xfrm>
        </p:spPr>
        <p:txBody>
          <a:bodyPr/>
          <a:lstStyle/>
          <a:p>
            <a:r>
              <a:rPr lang="en-IN" dirty="0"/>
              <a:t>PDA Stent for TOF Pulmonary Atresia</a:t>
            </a:r>
          </a:p>
        </p:txBody>
      </p:sp>
      <p:pic>
        <p:nvPicPr>
          <p:cNvPr id="4" name="SynapseExport (66).avi">
            <a:hlinkClick r:id="" action="ppaction://media"/>
            <a:extLst>
              <a:ext uri="{FF2B5EF4-FFF2-40B4-BE49-F238E27FC236}">
                <a16:creationId xmlns:a16="http://schemas.microsoft.com/office/drawing/2014/main" id="{CDE80F08-C94B-6EEB-0507-A063C17A26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9962" y="1272381"/>
            <a:ext cx="4107481" cy="41074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132764" y="4791686"/>
            <a:ext cx="709683" cy="11763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ight Arrow 4"/>
          <p:cNvSpPr/>
          <p:nvPr/>
        </p:nvSpPr>
        <p:spPr>
          <a:xfrm rot="16200000">
            <a:off x="675565" y="2385539"/>
            <a:ext cx="1514901" cy="6141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2265528" y="1733266"/>
            <a:ext cx="455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Keeps PDA patent</a:t>
            </a:r>
          </a:p>
          <a:p>
            <a:endParaRPr lang="en-IN" dirty="0"/>
          </a:p>
          <a:p>
            <a:r>
              <a:rPr lang="en-IN" dirty="0"/>
              <a:t>Increases Pulmonary Blood Flow</a:t>
            </a:r>
          </a:p>
          <a:p>
            <a:endParaRPr lang="en-IN" dirty="0"/>
          </a:p>
          <a:p>
            <a:r>
              <a:rPr lang="en-IN" dirty="0"/>
              <a:t>Improves saturations</a:t>
            </a:r>
          </a:p>
          <a:p>
            <a:endParaRPr lang="en-IN" dirty="0"/>
          </a:p>
          <a:p>
            <a:r>
              <a:rPr lang="en-IN" dirty="0"/>
              <a:t>Promotes growth of Pulmonary arteries</a:t>
            </a:r>
          </a:p>
          <a:p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2265528" y="4203990"/>
            <a:ext cx="3989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Anatomy should be suitable</a:t>
            </a:r>
          </a:p>
          <a:p>
            <a:endParaRPr lang="en-IN" dirty="0"/>
          </a:p>
          <a:p>
            <a:r>
              <a:rPr lang="en-IN" dirty="0"/>
              <a:t>Migration / </a:t>
            </a:r>
            <a:r>
              <a:rPr lang="en-IN" dirty="0" err="1"/>
              <a:t>Embolisation</a:t>
            </a:r>
            <a:endParaRPr lang="en-IN" dirty="0"/>
          </a:p>
          <a:p>
            <a:endParaRPr lang="en-IN" dirty="0"/>
          </a:p>
          <a:p>
            <a:r>
              <a:rPr lang="en-IN" dirty="0"/>
              <a:t>LPA jailing / Reinterventions</a:t>
            </a:r>
          </a:p>
          <a:p>
            <a:endParaRPr lang="en-IN" dirty="0"/>
          </a:p>
          <a:p>
            <a:r>
              <a:rPr lang="en-IN" dirty="0"/>
              <a:t>Flooding of lungs</a:t>
            </a:r>
          </a:p>
          <a:p>
            <a:endParaRPr lang="en-IN" dirty="0"/>
          </a:p>
          <a:p>
            <a:r>
              <a:rPr lang="en-IN" dirty="0">
                <a:solidFill>
                  <a:srgbClr val="FFFF00"/>
                </a:solidFill>
              </a:rPr>
              <a:t>Lower Diastolic pressure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20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0368"/>
            <a:ext cx="10353675" cy="1325563"/>
          </a:xfrm>
        </p:spPr>
        <p:txBody>
          <a:bodyPr/>
          <a:lstStyle/>
          <a:p>
            <a:r>
              <a:rPr lang="en-IN" dirty="0"/>
              <a:t>RVOT Stent</a:t>
            </a:r>
          </a:p>
        </p:txBody>
      </p:sp>
      <p:pic>
        <p:nvPicPr>
          <p:cNvPr id="4" name="SynapseExport (63).avi">
            <a:hlinkClick r:id="" action="ppaction://media"/>
            <a:extLst>
              <a:ext uri="{FF2B5EF4-FFF2-40B4-BE49-F238E27FC236}">
                <a16:creationId xmlns:a16="http://schemas.microsoft.com/office/drawing/2014/main" id="{9A47F582-127A-2E26-CE2A-6311B03AC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6424" y="340962"/>
            <a:ext cx="2836620" cy="2836620"/>
          </a:xfrm>
          <a:prstGeom prst="rect">
            <a:avLst/>
          </a:prstGeom>
        </p:spPr>
      </p:pic>
      <p:pic>
        <p:nvPicPr>
          <p:cNvPr id="5" name="SynapseExport (64).avi">
            <a:hlinkClick r:id="" action="ppaction://media"/>
            <a:extLst>
              <a:ext uri="{FF2B5EF4-FFF2-40B4-BE49-F238E27FC236}">
                <a16:creationId xmlns:a16="http://schemas.microsoft.com/office/drawing/2014/main" id="{DA059471-A0ED-656E-9A37-B46565EC24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0668" y="3520268"/>
            <a:ext cx="2728132" cy="2728132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C2F20525-E41C-BC7F-6CB6-0FFC53FB6984}"/>
              </a:ext>
            </a:extLst>
          </p:cNvPr>
          <p:cNvSpPr/>
          <p:nvPr/>
        </p:nvSpPr>
        <p:spPr>
          <a:xfrm>
            <a:off x="998621" y="4608094"/>
            <a:ext cx="649705" cy="13114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01254BB0-72AB-C8B8-5A74-02F7962D1EFA}"/>
              </a:ext>
            </a:extLst>
          </p:cNvPr>
          <p:cNvSpPr/>
          <p:nvPr/>
        </p:nvSpPr>
        <p:spPr>
          <a:xfrm>
            <a:off x="998621" y="2069432"/>
            <a:ext cx="649705" cy="1450836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95720-A009-32F2-C9FE-325D8DE8911A}"/>
              </a:ext>
            </a:extLst>
          </p:cNvPr>
          <p:cNvSpPr txBox="1"/>
          <p:nvPr/>
        </p:nvSpPr>
        <p:spPr>
          <a:xfrm>
            <a:off x="1937086" y="1348731"/>
            <a:ext cx="48968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Physiological Palliation: Venous blood to 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diastolic Run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Antegrade flow to both lungs: Improves Saturations markedly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Dilatable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CPB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Shorter ICU Stay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Mode of Definitive palliation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790D8-9EA2-AA8B-A81C-ED5493A3019F}"/>
              </a:ext>
            </a:extLst>
          </p:cNvPr>
          <p:cNvSpPr txBox="1"/>
          <p:nvPr/>
        </p:nvSpPr>
        <p:spPr>
          <a:xfrm>
            <a:off x="1937086" y="4632156"/>
            <a:ext cx="5875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Makes corrective surgery more challenging</a:t>
            </a:r>
          </a:p>
          <a:p>
            <a:r>
              <a:rPr lang="en-US" dirty="0"/>
              <a:t>    (VSD Closure and RVOT resection)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Embeds into </a:t>
            </a:r>
            <a:r>
              <a:rPr lang="en-US" dirty="0" err="1"/>
              <a:t>conal</a:t>
            </a:r>
            <a:r>
              <a:rPr lang="en-US" dirty="0"/>
              <a:t> septum and RV free wall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? More fibrosis / </a:t>
            </a:r>
            <a:r>
              <a:rPr lang="en-US" dirty="0" err="1"/>
              <a:t>Arrthythmias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or less commits to a TAP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5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 up of a person's hand holding scissors&#10;&#10;Description automatically generated">
            <a:extLst>
              <a:ext uri="{FF2B5EF4-FFF2-40B4-BE49-F238E27FC236}">
                <a16:creationId xmlns:a16="http://schemas.microsoft.com/office/drawing/2014/main" id="{B58D63F5-3626-B7FE-3FEE-0C0AC19C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7124"/>
            <a:ext cx="11887200" cy="64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human body&#10;&#10;Description automatically generated">
            <a:extLst>
              <a:ext uri="{FF2B5EF4-FFF2-40B4-BE49-F238E27FC236}">
                <a16:creationId xmlns:a16="http://schemas.microsoft.com/office/drawing/2014/main" id="{AFB0B2D8-C2D7-B884-438F-00F2898865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00" r="29453"/>
          <a:stretch/>
        </p:blipFill>
        <p:spPr>
          <a:xfrm>
            <a:off x="709683" y="613892"/>
            <a:ext cx="4977493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3" name="Picture 2" descr="A close-up of a human heart&#10;&#10;Description automatically generated">
            <a:extLst>
              <a:ext uri="{FF2B5EF4-FFF2-40B4-BE49-F238E27FC236}">
                <a16:creationId xmlns:a16="http://schemas.microsoft.com/office/drawing/2014/main" id="{7F0D1BF4-C904-FDF8-49C8-4DE366135B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89" r="30895" b="1"/>
          <a:stretch/>
        </p:blipFill>
        <p:spPr>
          <a:xfrm>
            <a:off x="6359861" y="613893"/>
            <a:ext cx="4977493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608422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2746E11B-096C-530B-3E0D-7FCAA840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1601731"/>
            <a:ext cx="5808133" cy="3654538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D2E31A5-6A92-94F3-5E15-7D7FD00B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67" y="1601731"/>
            <a:ext cx="5235038" cy="36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25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F5A1799-82D8-44F0-6640-81A2D942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 r="1" b="11367"/>
          <a:stretch/>
        </p:blipFill>
        <p:spPr bwMode="auto">
          <a:xfrm>
            <a:off x="913795" y="643466"/>
            <a:ext cx="10276720" cy="5571067"/>
          </a:xfrm>
          <a:prstGeom prst="rect">
            <a:avLst/>
          </a:prstGeom>
          <a:solidFill>
            <a:schemeClr val="bg1"/>
          </a:solidFill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049902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C159D45-3D76-F913-DFED-0C4865C4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r="1" b="14668"/>
          <a:stretch/>
        </p:blipFill>
        <p:spPr bwMode="auto">
          <a:xfrm>
            <a:off x="913795" y="643466"/>
            <a:ext cx="10276720" cy="5571067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67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Tetralogy of </a:t>
            </a:r>
            <a:r>
              <a:rPr lang="en-IN" dirty="0" err="1"/>
              <a:t>Fallot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IN" sz="2800" dirty="0"/>
              <a:t>Commonest Cyanotic Congenital Heart Defect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First Cyanotic Heart problem to be palliated and corrected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Surgical outcomes are excellent with perioperative mortality ~1%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Long term survival well into adulthood  in most patients 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Close to a 70 year follow up…….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7483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Contraindications to Stents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BDABB4-97A8-EAF6-4AF3-A4DFA7CD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4646" y="1925599"/>
            <a:ext cx="4879199" cy="823912"/>
          </a:xfrm>
        </p:spPr>
        <p:txBody>
          <a:bodyPr>
            <a:normAutofit/>
          </a:bodyPr>
          <a:lstStyle/>
          <a:p>
            <a:r>
              <a:rPr lang="en-US" sz="2800" b="0" u="sng" dirty="0">
                <a:solidFill>
                  <a:srgbClr val="FFFF00"/>
                </a:solidFill>
              </a:rPr>
              <a:t>RVOT Stent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5B7EC8-B682-1B91-A8C9-E70F69085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795" y="2912231"/>
            <a:ext cx="6190050" cy="3166835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</a:pPr>
            <a:r>
              <a:rPr lang="en-US" sz="2800" dirty="0"/>
              <a:t>Very Short Infundibulum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Landing zone unstable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Absence of </a:t>
            </a:r>
            <a:r>
              <a:rPr lang="en-US" sz="2800" dirty="0" err="1"/>
              <a:t>conal</a:t>
            </a:r>
            <a:r>
              <a:rPr lang="en-US" sz="2800" dirty="0"/>
              <a:t> septum….? (R)</a:t>
            </a:r>
          </a:p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tx2"/>
                </a:solidFill>
              </a:rPr>
              <a:t>Anomalous Coronary artery crossing RVOT….(R)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Access Issues in very small babies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46AFF7-C6BC-3C47-2ED7-B790D20E7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41256" y="2011741"/>
            <a:ext cx="4865554" cy="823912"/>
          </a:xfrm>
        </p:spPr>
        <p:txBody>
          <a:bodyPr>
            <a:normAutofit/>
          </a:bodyPr>
          <a:lstStyle/>
          <a:p>
            <a:r>
              <a:rPr lang="en-US" sz="2800" b="0" u="sng" dirty="0">
                <a:solidFill>
                  <a:srgbClr val="FFFF00"/>
                </a:solidFill>
              </a:rPr>
              <a:t>PDA Stent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2E66DB-C3FD-9A03-80BF-5A5C40D87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96643" y="3062358"/>
            <a:ext cx="5095357" cy="287896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800" dirty="0"/>
              <a:t>Long </a:t>
            </a:r>
            <a:r>
              <a:rPr lang="en-US" sz="2800" dirty="0" err="1"/>
              <a:t>Tortous</a:t>
            </a:r>
            <a:r>
              <a:rPr lang="en-US" sz="2800" dirty="0"/>
              <a:t> PDA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Proximal PA stenosis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Inadequate Expertise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9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43" y="982579"/>
            <a:ext cx="10353761" cy="1326321"/>
          </a:xfrm>
        </p:spPr>
        <p:txBody>
          <a:bodyPr/>
          <a:lstStyle/>
          <a:p>
            <a:r>
              <a:rPr lang="en-IN" dirty="0"/>
              <a:t>Does staging complicate Complete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10865121" cy="4256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pPr>
              <a:buClr>
                <a:srgbClr val="FF0000"/>
              </a:buClr>
            </a:pPr>
            <a:r>
              <a:rPr lang="en-IN" sz="2800" dirty="0"/>
              <a:t>YES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Dissection of PDS Stent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Removal of RVOT stent. Embeds into </a:t>
            </a:r>
            <a:r>
              <a:rPr lang="en-IN" sz="2800" dirty="0" err="1"/>
              <a:t>conal</a:t>
            </a:r>
            <a:r>
              <a:rPr lang="en-IN" sz="2800" dirty="0"/>
              <a:t> septum and </a:t>
            </a:r>
            <a:r>
              <a:rPr lang="en-IN" sz="2800" dirty="0" err="1"/>
              <a:t>rvot</a:t>
            </a:r>
            <a:r>
              <a:rPr lang="en-IN" sz="2800" dirty="0"/>
              <a:t> free wall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VSD sutures in de- </a:t>
            </a:r>
            <a:r>
              <a:rPr lang="en-IN" sz="2800" dirty="0" err="1"/>
              <a:t>endocardiumised</a:t>
            </a:r>
            <a:r>
              <a:rPr lang="en-IN" sz="2800" dirty="0"/>
              <a:t> muscle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Transannular patch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5305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38895-79DC-4832-7D82-74E5E8F4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122" y="404018"/>
            <a:ext cx="10353761" cy="1325563"/>
          </a:xfrm>
        </p:spPr>
        <p:txBody>
          <a:bodyPr/>
          <a:lstStyle/>
          <a:p>
            <a:r>
              <a:rPr lang="en-US" dirty="0"/>
              <a:t>Complication of stents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9DAD0-7588-3602-BC5D-0490E6B92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solidFill>
                  <a:srgbClr val="FFFF00"/>
                </a:solidFill>
              </a:rPr>
              <a:t>PDA Stent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612617-CDB9-DB2B-A387-87F3A705B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920" y="3130988"/>
            <a:ext cx="10353761" cy="5029501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800" dirty="0"/>
              <a:t>Acute stenosis / blockage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Stenosis at PA end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Overflow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Jailing of LPA / Selective RPA flow</a:t>
            </a:r>
          </a:p>
          <a:p>
            <a:pPr>
              <a:buClr>
                <a:srgbClr val="FF0000"/>
              </a:buClr>
            </a:pPr>
            <a:r>
              <a:rPr lang="en-US" sz="2800" dirty="0"/>
              <a:t>Interstage mortality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DCACD8-7569-85E4-1003-433D827C9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012" y="1948337"/>
            <a:ext cx="4865554" cy="823912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rgbClr val="FFFF00"/>
                </a:solidFill>
              </a:rPr>
              <a:t>RVOT Stent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6A681-309D-0773-9D4D-28B9FF802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799667" cy="354175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Spells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Stenosis / fracture / perforation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Migration / Slippage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PR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TR – Chordal rupture / injury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Selective PBF 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2800" dirty="0"/>
              <a:t>Embeds into RVOT muscle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36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84" y="289485"/>
            <a:ext cx="10353761" cy="1326321"/>
          </a:xfrm>
        </p:spPr>
        <p:txBody>
          <a:bodyPr>
            <a:normAutofit/>
          </a:bodyPr>
          <a:lstStyle/>
          <a:p>
            <a:r>
              <a:rPr lang="en-IN" sz="2800" dirty="0"/>
              <a:t>Our Experience in Staging for neonatal TOF</a:t>
            </a:r>
            <a:br>
              <a:rPr lang="en-IN" sz="2800" dirty="0"/>
            </a:br>
            <a:r>
              <a:rPr lang="en-IN" sz="2800" dirty="0"/>
              <a:t>2018-2024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AB491-83AE-75A1-2EA0-A4EC21F5FD70}"/>
              </a:ext>
            </a:extLst>
          </p:cNvPr>
          <p:cNvSpPr txBox="1"/>
          <p:nvPr/>
        </p:nvSpPr>
        <p:spPr>
          <a:xfrm>
            <a:off x="4295274" y="1384973"/>
            <a:ext cx="237436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Stents  </a:t>
            </a:r>
            <a:r>
              <a:rPr lang="en-US" sz="2400" dirty="0">
                <a:solidFill>
                  <a:srgbClr val="FFFF00"/>
                </a:solidFill>
              </a:rPr>
              <a:t>91</a:t>
            </a:r>
            <a:r>
              <a:rPr lang="en-US" sz="2400" dirty="0"/>
              <a:t>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D0E00-A769-5748-C392-30EB41199B2D}"/>
              </a:ext>
            </a:extLst>
          </p:cNvPr>
          <p:cNvSpPr txBox="1"/>
          <p:nvPr/>
        </p:nvSpPr>
        <p:spPr>
          <a:xfrm>
            <a:off x="2278786" y="2188583"/>
            <a:ext cx="128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PDA  </a:t>
            </a:r>
            <a:r>
              <a:rPr lang="en-US" sz="2400" dirty="0">
                <a:solidFill>
                  <a:srgbClr val="FFFF00"/>
                </a:solidFill>
              </a:rPr>
              <a:t>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CF30A-5FA2-7B33-D1DA-B15028004D13}"/>
              </a:ext>
            </a:extLst>
          </p:cNvPr>
          <p:cNvSpPr txBox="1"/>
          <p:nvPr/>
        </p:nvSpPr>
        <p:spPr>
          <a:xfrm>
            <a:off x="7882672" y="2166752"/>
            <a:ext cx="147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RVOT  </a:t>
            </a:r>
            <a:r>
              <a:rPr lang="en-US" sz="2400" dirty="0">
                <a:solidFill>
                  <a:srgbClr val="FFFF00"/>
                </a:solidFill>
              </a:rPr>
              <a:t>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302B3-90A4-4140-4F83-C6A9EE4EF3FA}"/>
              </a:ext>
            </a:extLst>
          </p:cNvPr>
          <p:cNvSpPr txBox="1"/>
          <p:nvPr/>
        </p:nvSpPr>
        <p:spPr>
          <a:xfrm>
            <a:off x="794084" y="3179364"/>
            <a:ext cx="246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TOF / PA  </a:t>
            </a:r>
            <a:r>
              <a:rPr lang="en-US" sz="2400" dirty="0">
                <a:solidFill>
                  <a:srgbClr val="FFFF00"/>
                </a:solidFill>
              </a:rPr>
              <a:t>27  (6)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477FF-28AE-E110-C46C-5753D4762BDE}"/>
              </a:ext>
            </a:extLst>
          </p:cNvPr>
          <p:cNvSpPr txBox="1"/>
          <p:nvPr/>
        </p:nvSpPr>
        <p:spPr>
          <a:xfrm>
            <a:off x="3717759" y="3179364"/>
            <a:ext cx="97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SV </a:t>
            </a:r>
            <a:r>
              <a:rPr lang="en-US" sz="2400" dirty="0">
                <a:solidFill>
                  <a:srgbClr val="FFFF00"/>
                </a:solidFill>
              </a:rPr>
              <a:t>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D0B5D-291C-2A45-A66C-E73D017ED06F}"/>
              </a:ext>
            </a:extLst>
          </p:cNvPr>
          <p:cNvSpPr txBox="1"/>
          <p:nvPr/>
        </p:nvSpPr>
        <p:spPr>
          <a:xfrm>
            <a:off x="8160046" y="3179363"/>
            <a:ext cx="182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TOF </a:t>
            </a:r>
            <a:r>
              <a:rPr lang="en-US" sz="2400" dirty="0">
                <a:solidFill>
                  <a:srgbClr val="FFFF00"/>
                </a:solidFill>
              </a:rPr>
              <a:t>39 (17)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47A49-5690-3A85-1380-8CF5E8D06833}"/>
              </a:ext>
            </a:extLst>
          </p:cNvPr>
          <p:cNvSpPr txBox="1"/>
          <p:nvPr/>
        </p:nvSpPr>
        <p:spPr>
          <a:xfrm>
            <a:off x="794084" y="4053476"/>
            <a:ext cx="377302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ICR with TAP:      </a:t>
            </a:r>
            <a:r>
              <a:rPr lang="en-US" dirty="0">
                <a:solidFill>
                  <a:srgbClr val="FFFF00"/>
                </a:solidFill>
              </a:rPr>
              <a:t>11</a:t>
            </a:r>
          </a:p>
          <a:p>
            <a:endParaRPr lang="en-US" dirty="0"/>
          </a:p>
          <a:p>
            <a:r>
              <a:rPr lang="en-US" dirty="0"/>
              <a:t>ICR with TAP and LPA </a:t>
            </a:r>
            <a:r>
              <a:rPr lang="en-US" dirty="0" err="1"/>
              <a:t>Plasty</a:t>
            </a:r>
            <a:r>
              <a:rPr lang="en-US" dirty="0"/>
              <a:t>:    </a:t>
            </a:r>
            <a:r>
              <a:rPr lang="en-US" dirty="0">
                <a:solidFill>
                  <a:srgbClr val="FFFF00"/>
                </a:solidFill>
              </a:rPr>
              <a:t>5</a:t>
            </a:r>
          </a:p>
          <a:p>
            <a:endParaRPr lang="en-US" dirty="0"/>
          </a:p>
          <a:p>
            <a:r>
              <a:rPr lang="en-US" dirty="0"/>
              <a:t>ICR with Conduit:   </a:t>
            </a:r>
            <a:r>
              <a:rPr lang="en-US" dirty="0">
                <a:solidFill>
                  <a:srgbClr val="FFFF00"/>
                </a:solidFill>
              </a:rPr>
              <a:t>5</a:t>
            </a:r>
          </a:p>
          <a:p>
            <a:endParaRPr lang="en-US" dirty="0"/>
          </a:p>
          <a:p>
            <a:r>
              <a:rPr lang="en-US" dirty="0"/>
              <a:t>ICR with double barrel outflow:   </a:t>
            </a:r>
            <a:r>
              <a:rPr lang="en-US" dirty="0">
                <a:solidFill>
                  <a:srgbClr val="FFFF00"/>
                </a:solidFill>
              </a:rPr>
              <a:t>1</a:t>
            </a:r>
          </a:p>
          <a:p>
            <a:endParaRPr lang="en-US" dirty="0"/>
          </a:p>
          <a:p>
            <a:r>
              <a:rPr lang="en-US" dirty="0"/>
              <a:t>ICR with Fenestrated VSD:  </a:t>
            </a:r>
            <a:r>
              <a:rPr lang="en-US" dirty="0">
                <a:solidFill>
                  <a:srgbClr val="FFFF00"/>
                </a:solidFill>
              </a:rPr>
              <a:t>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DC007-9277-D853-00CD-275CC4FD2024}"/>
              </a:ext>
            </a:extLst>
          </p:cNvPr>
          <p:cNvSpPr txBox="1"/>
          <p:nvPr/>
        </p:nvSpPr>
        <p:spPr>
          <a:xfrm>
            <a:off x="5482458" y="3811012"/>
            <a:ext cx="50471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Mortality</a:t>
            </a:r>
            <a:r>
              <a:rPr lang="en-US" u="sng" dirty="0">
                <a:solidFill>
                  <a:srgbClr val="FF0000"/>
                </a:solidFill>
              </a:rPr>
              <a:t>:</a:t>
            </a:r>
            <a:r>
              <a:rPr lang="en-US" dirty="0"/>
              <a:t>   </a:t>
            </a:r>
            <a:r>
              <a:rPr lang="en-US" sz="2400" dirty="0"/>
              <a:t>PDA Stent : </a:t>
            </a:r>
            <a:r>
              <a:rPr lang="en-US" sz="2400" dirty="0">
                <a:solidFill>
                  <a:srgbClr val="FFFF00"/>
                </a:solidFill>
              </a:rPr>
              <a:t>3</a:t>
            </a:r>
          </a:p>
          <a:p>
            <a:endParaRPr lang="en-US" dirty="0"/>
          </a:p>
          <a:p>
            <a:r>
              <a:rPr lang="en-US" sz="2400" dirty="0"/>
              <a:t>2 interstage &amp; 1 after stenting</a:t>
            </a:r>
          </a:p>
          <a:p>
            <a:endParaRPr lang="en-US" dirty="0"/>
          </a:p>
          <a:p>
            <a:r>
              <a:rPr lang="en-US" sz="2400" dirty="0"/>
              <a:t>RVOT stent; No Mortality</a:t>
            </a:r>
          </a:p>
          <a:p>
            <a:endParaRPr lang="en-US" dirty="0"/>
          </a:p>
          <a:p>
            <a:r>
              <a:rPr lang="en-US" sz="2400" dirty="0"/>
              <a:t>Post ICR: </a:t>
            </a:r>
            <a:r>
              <a:rPr lang="en-US" sz="2400" dirty="0">
                <a:solidFill>
                  <a:srgbClr val="FFFF00"/>
                </a:solidFill>
              </a:rPr>
              <a:t>1  </a:t>
            </a:r>
            <a:r>
              <a:rPr lang="en-US" sz="2400" dirty="0"/>
              <a:t>   Mortality  TAP/ LCOS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CD0F7-AC71-9E5D-7E4C-2457756F1BB4}"/>
              </a:ext>
            </a:extLst>
          </p:cNvPr>
          <p:cNvCxnSpPr/>
          <p:nvPr/>
        </p:nvCxnSpPr>
        <p:spPr>
          <a:xfrm flipH="1">
            <a:off x="3563305" y="1846638"/>
            <a:ext cx="1706527" cy="341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39E41D-4FDF-7903-520D-6B4FB0023AFF}"/>
              </a:ext>
            </a:extLst>
          </p:cNvPr>
          <p:cNvCxnSpPr>
            <a:stCxn id="3" idx="2"/>
          </p:cNvCxnSpPr>
          <p:nvPr/>
        </p:nvCxnSpPr>
        <p:spPr>
          <a:xfrm>
            <a:off x="5482458" y="1846638"/>
            <a:ext cx="2314005" cy="412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08F91F-403A-F64C-C4C5-060D03F0B7C3}"/>
              </a:ext>
            </a:extLst>
          </p:cNvPr>
          <p:cNvCxnSpPr>
            <a:stCxn id="4" idx="2"/>
          </p:cNvCxnSpPr>
          <p:nvPr/>
        </p:nvCxnSpPr>
        <p:spPr>
          <a:xfrm flipH="1">
            <a:off x="1985211" y="2650248"/>
            <a:ext cx="935835" cy="417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EEED39-146B-6664-B525-3B6B71802881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2921046" y="2650248"/>
            <a:ext cx="1283992" cy="52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9B466F-5B60-C791-0E17-CBCC49CDE17F}"/>
              </a:ext>
            </a:extLst>
          </p:cNvPr>
          <p:cNvCxnSpPr>
            <a:stCxn id="5" idx="2"/>
          </p:cNvCxnSpPr>
          <p:nvPr/>
        </p:nvCxnSpPr>
        <p:spPr>
          <a:xfrm flipH="1">
            <a:off x="8621496" y="2628417"/>
            <a:ext cx="1" cy="550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091AE10-F288-3239-5665-3FC5A259D111}"/>
              </a:ext>
            </a:extLst>
          </p:cNvPr>
          <p:cNvSpPr/>
          <p:nvPr/>
        </p:nvSpPr>
        <p:spPr>
          <a:xfrm>
            <a:off x="4295274" y="1384973"/>
            <a:ext cx="2249905" cy="4616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AE8F1F-CF51-27B2-32D6-18A96E2FBF06}"/>
              </a:ext>
            </a:extLst>
          </p:cNvPr>
          <p:cNvSpPr txBox="1"/>
          <p:nvPr/>
        </p:nvSpPr>
        <p:spPr>
          <a:xfrm>
            <a:off x="4692317" y="2259085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BT Shunt </a:t>
            </a:r>
            <a:r>
              <a:rPr lang="en-US" sz="2400" dirty="0">
                <a:solidFill>
                  <a:srgbClr val="FFFF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1173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68" y="310648"/>
            <a:ext cx="10200001" cy="6016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AdvOT34fe1490.B"/>
              </a:rPr>
              <a:t>Semin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Thorac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Cardiovasc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Surg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Pediatr</a:t>
            </a:r>
            <a:r>
              <a:rPr lang="en-US" dirty="0">
                <a:latin typeface="AdvOT34fe1490.B"/>
              </a:rPr>
              <a:t> Card </a:t>
            </a:r>
            <a:r>
              <a:rPr lang="en-US" dirty="0" err="1">
                <a:latin typeface="AdvOT34fe1490.B"/>
              </a:rPr>
              <a:t>Surg</a:t>
            </a:r>
            <a:r>
              <a:rPr lang="en-US" dirty="0">
                <a:latin typeface="AdvOT34fe1490.B"/>
              </a:rPr>
              <a:t> Ann 24:77</a:t>
            </a:r>
            <a:r>
              <a:rPr lang="en-US" dirty="0">
                <a:latin typeface="AdvOT34fe1490.B+20"/>
              </a:rPr>
              <a:t>–</a:t>
            </a:r>
            <a:r>
              <a:rPr lang="en-US" dirty="0">
                <a:latin typeface="AdvOT34fe1490.B"/>
              </a:rPr>
              <a:t>84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AdvOT34fe1490.B"/>
              </a:rPr>
              <a:t>Semin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Thorac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Cardiovasc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Surg</a:t>
            </a:r>
            <a:r>
              <a:rPr lang="en-US" dirty="0">
                <a:latin typeface="AdvOT34fe1490.B"/>
              </a:rPr>
              <a:t> </a:t>
            </a:r>
            <a:r>
              <a:rPr lang="en-US" dirty="0" err="1">
                <a:latin typeface="AdvOT34fe1490.B"/>
              </a:rPr>
              <a:t>Pediatr</a:t>
            </a:r>
            <a:r>
              <a:rPr lang="en-US" dirty="0">
                <a:latin typeface="AdvOT34fe1490.B"/>
              </a:rPr>
              <a:t> Card </a:t>
            </a:r>
            <a:r>
              <a:rPr lang="en-US" dirty="0" err="1">
                <a:latin typeface="AdvOT34fe1490.B"/>
              </a:rPr>
              <a:t>Surg</a:t>
            </a:r>
            <a:r>
              <a:rPr lang="en-US" dirty="0">
                <a:latin typeface="AdvOT34fe1490.B"/>
              </a:rPr>
              <a:t> Ann 24:77</a:t>
            </a:r>
            <a:r>
              <a:rPr lang="en-US" dirty="0">
                <a:latin typeface="AdvOT34fe1490.B+20"/>
              </a:rPr>
              <a:t>–</a:t>
            </a:r>
            <a:r>
              <a:rPr lang="en-US" dirty="0">
                <a:latin typeface="AdvOT34fe1490.B"/>
              </a:rPr>
              <a:t>84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2829635" y="6362687"/>
            <a:ext cx="683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Semin</a:t>
            </a:r>
            <a:r>
              <a:rPr lang="en-US" dirty="0"/>
              <a:t> </a:t>
            </a:r>
            <a:r>
              <a:rPr lang="en-US" dirty="0" err="1"/>
              <a:t>Thorac</a:t>
            </a:r>
            <a:r>
              <a:rPr lang="en-US" dirty="0"/>
              <a:t> </a:t>
            </a:r>
            <a:r>
              <a:rPr lang="en-US" dirty="0" err="1"/>
              <a:t>Cardiovasc</a:t>
            </a:r>
            <a:r>
              <a:rPr lang="en-US" dirty="0"/>
              <a:t> </a:t>
            </a:r>
            <a:r>
              <a:rPr lang="en-US" dirty="0" err="1"/>
              <a:t>Surg</a:t>
            </a:r>
            <a:r>
              <a:rPr lang="en-US" dirty="0"/>
              <a:t> </a:t>
            </a:r>
            <a:r>
              <a:rPr lang="en-US" dirty="0" err="1"/>
              <a:t>Pediatr</a:t>
            </a:r>
            <a:r>
              <a:rPr lang="en-US" dirty="0"/>
              <a:t> Card </a:t>
            </a:r>
            <a:r>
              <a:rPr lang="en-US" dirty="0" err="1"/>
              <a:t>Surg</a:t>
            </a:r>
            <a:r>
              <a:rPr lang="en-US" dirty="0"/>
              <a:t> Ann 24:77–84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9785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38" t="10744" r="4807" b="-11956"/>
          <a:stretch/>
        </p:blipFill>
        <p:spPr>
          <a:xfrm>
            <a:off x="1568057" y="882000"/>
            <a:ext cx="9360000" cy="597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5085" y="6341711"/>
            <a:ext cx="669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CJC Pediatric and Congenital Heart Disease 2 (2023) 352e360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8456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Overview &amp;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1137178" cy="464593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</a:pPr>
            <a:r>
              <a:rPr lang="en-IN" sz="2800" dirty="0"/>
              <a:t>Single staged Repair for TOF is the norm today 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Preferrable after the age of 3 months. Best outcomes: 3-9 months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Neonatal repair: With good Anatomy: Unit specific 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High risk neonates and very sick children: Stage repair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RVOT stent,, remains the choice of palliation today, in lieu of BT shunt unless there is a contraindication. Even though it slightly complicates the complete repair</a:t>
            </a:r>
          </a:p>
          <a:p>
            <a:pPr>
              <a:buClr>
                <a:srgbClr val="FF0000"/>
              </a:buClr>
            </a:pPr>
            <a:r>
              <a:rPr lang="en-IN" sz="2800" dirty="0"/>
              <a:t>The concept of maintaining “RV Health” for the long term takes precedence in dictating the choice of procedures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2701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52D09560-A0FC-20AD-CA0A-CB1FFB49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07" r="12455" b="1"/>
          <a:stretch/>
        </p:blipFill>
        <p:spPr>
          <a:xfrm>
            <a:off x="374026" y="643464"/>
            <a:ext cx="4977493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1" y="1703797"/>
            <a:ext cx="7426234" cy="3868328"/>
          </a:xfrm>
          <a:prstGeom prst="rect">
            <a:avLst/>
          </a:prstGeom>
        </p:spPr>
      </p:pic>
      <p:pic>
        <p:nvPicPr>
          <p:cNvPr id="4" name="Picture 3" descr="A white building with towers and a pool of water with Taj Mahal in the background&#10;&#10;Description automatically generated">
            <a:extLst>
              <a:ext uri="{FF2B5EF4-FFF2-40B4-BE49-F238E27FC236}">
                <a16:creationId xmlns:a16="http://schemas.microsoft.com/office/drawing/2014/main" id="{E0ECF73B-C808-02DF-C40F-43A26B5EA7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91" r="19565" b="1"/>
          <a:stretch/>
        </p:blipFill>
        <p:spPr>
          <a:xfrm>
            <a:off x="6213021" y="643465"/>
            <a:ext cx="4977493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EC705-D43A-94EF-94DA-1C1ED8968BAB}"/>
              </a:ext>
            </a:extLst>
          </p:cNvPr>
          <p:cNvSpPr txBox="1"/>
          <p:nvPr/>
        </p:nvSpPr>
        <p:spPr>
          <a:xfrm>
            <a:off x="4490017" y="2890253"/>
            <a:ext cx="3446008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8794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1F6D-23F6-DE32-8DD7-890DD7EA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TOF repaired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008A3-B3B8-C1D9-377B-000A925E3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232" y="2553264"/>
            <a:ext cx="10353762" cy="3695136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3200" dirty="0"/>
              <a:t>3- 6 months</a:t>
            </a:r>
          </a:p>
          <a:p>
            <a:pPr>
              <a:buClr>
                <a:srgbClr val="FF0000"/>
              </a:buClr>
            </a:pPr>
            <a:r>
              <a:rPr lang="en-US" sz="3200" dirty="0"/>
              <a:t>6-8 kgs</a:t>
            </a:r>
          </a:p>
          <a:p>
            <a:pPr>
              <a:buClr>
                <a:srgbClr val="FF0000"/>
              </a:buClr>
            </a:pPr>
            <a:r>
              <a:rPr lang="en-US" sz="3200" dirty="0"/>
              <a:t>Neonate………Selected with an indication</a:t>
            </a:r>
          </a:p>
        </p:txBody>
      </p:sp>
    </p:spTree>
    <p:extLst>
      <p:ext uri="{BB962C8B-B14F-4D97-AF65-F5344CB8AC3E}">
        <p14:creationId xmlns:p14="http://schemas.microsoft.com/office/powerpoint/2010/main" val="322183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Repair of </a:t>
            </a:r>
            <a:r>
              <a:rPr lang="en-IN" dirty="0" err="1"/>
              <a:t>Tertalogy</a:t>
            </a:r>
            <a:r>
              <a:rPr lang="en-IN" dirty="0"/>
              <a:t> of </a:t>
            </a:r>
            <a:r>
              <a:rPr lang="en-IN" dirty="0" err="1"/>
              <a:t>Fallot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1897039" y="1935921"/>
            <a:ext cx="250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 err="1"/>
              <a:t>Intracardiac</a:t>
            </a:r>
            <a:r>
              <a:rPr lang="en-IN" dirty="0"/>
              <a:t> Repair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7039" y="2483892"/>
            <a:ext cx="93995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 err="1"/>
              <a:t>Transatrial</a:t>
            </a:r>
            <a:r>
              <a:rPr lang="en-IN" dirty="0"/>
              <a:t> Closure of the Large VSD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RVOT Resection / Pulmonary </a:t>
            </a:r>
            <a:r>
              <a:rPr lang="en-IN" dirty="0" err="1"/>
              <a:t>Valvotomy</a:t>
            </a:r>
            <a:r>
              <a:rPr lang="en-IN" dirty="0"/>
              <a:t> / Valve sparing options if possible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If the PV annulus is small …. </a:t>
            </a:r>
            <a:r>
              <a:rPr lang="en-IN" dirty="0" err="1"/>
              <a:t>Transannular</a:t>
            </a:r>
            <a:r>
              <a:rPr lang="en-IN" dirty="0"/>
              <a:t> Patch with treated autologous pericardium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 Interrupt any shunt present</a:t>
            </a:r>
          </a:p>
          <a:p>
            <a:pPr>
              <a:buClr>
                <a:srgbClr val="FF0000"/>
              </a:buClr>
            </a:pPr>
            <a:endParaRPr lang="en-IN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 Close the PFO or leave it open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IN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Sinus Rhythm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No tricuspid Valve Regurgitation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IN" dirty="0"/>
              <a:t>RV systolic pressure less than 2/3 systemic…. Around half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9974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BE47-F0C5-5E3B-6DF8-5BEC3B6C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68" y="0"/>
            <a:ext cx="10353761" cy="1326321"/>
          </a:xfrm>
        </p:spPr>
        <p:txBody>
          <a:bodyPr/>
          <a:lstStyle/>
          <a:p>
            <a:r>
              <a:rPr lang="en-US" dirty="0"/>
              <a:t>Outcomes of Single staged Repair</a:t>
            </a:r>
          </a:p>
        </p:txBody>
      </p:sp>
      <p:pic>
        <p:nvPicPr>
          <p:cNvPr id="1025" name="Picture 1" descr="page5image13970192">
            <a:extLst>
              <a:ext uri="{FF2B5EF4-FFF2-40B4-BE49-F238E27FC236}">
                <a16:creationId xmlns:a16="http://schemas.microsoft.com/office/drawing/2014/main" id="{8084F90E-936E-6BAA-307B-510CF5CA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92" y="1453482"/>
            <a:ext cx="9245437" cy="442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9680" y="6217735"/>
            <a:ext cx="519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F1000Research 2019, 8(F1000 Faculty Rev):1530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120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249" t="17379" r="36125" b="4759"/>
          <a:stretch/>
        </p:blipFill>
        <p:spPr>
          <a:xfrm>
            <a:off x="2468315" y="466584"/>
            <a:ext cx="7345156" cy="551879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. 2018 Dec 19;4(1):34–41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. 2018 Dec 19;4(1):34–41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B1B1B"/>
                </a:solidFill>
                <a:effectLst/>
                <a:latin typeface="Source Sans Pro Web"/>
              </a:rPr>
              <a:t>. 2018 Dec 19;4(1):34–41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9871" y="6155872"/>
            <a:ext cx="654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JAMA </a:t>
            </a:r>
            <a:r>
              <a:rPr lang="en-IN" dirty="0" err="1"/>
              <a:t>Cardiol</a:t>
            </a:r>
            <a:r>
              <a:rPr lang="en-IN" dirty="0"/>
              <a:t>. 2018 Dec 19;4(1):34–41</a:t>
            </a:r>
          </a:p>
        </p:txBody>
      </p:sp>
    </p:spTree>
    <p:extLst>
      <p:ext uri="{BB962C8B-B14F-4D97-AF65-F5344CB8AC3E}">
        <p14:creationId xmlns:p14="http://schemas.microsoft.com/office/powerpoint/2010/main" val="378502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6image26496736">
            <a:extLst>
              <a:ext uri="{FF2B5EF4-FFF2-40B4-BE49-F238E27FC236}">
                <a16:creationId xmlns:a16="http://schemas.microsoft.com/office/drawing/2014/main" id="{30F464E0-7F0D-61CB-6880-558837CA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969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6image9912736">
            <a:extLst>
              <a:ext uri="{FF2B5EF4-FFF2-40B4-BE49-F238E27FC236}">
                <a16:creationId xmlns:a16="http://schemas.microsoft.com/office/drawing/2014/main" id="{2888BF0B-FB6E-894F-2383-8E1722F1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400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6image9922720">
            <a:extLst>
              <a:ext uri="{FF2B5EF4-FFF2-40B4-BE49-F238E27FC236}">
                <a16:creationId xmlns:a16="http://schemas.microsoft.com/office/drawing/2014/main" id="{00A8AB15-B9BC-1298-FFA1-E367284C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6image9918768">
            <a:extLst>
              <a:ext uri="{FF2B5EF4-FFF2-40B4-BE49-F238E27FC236}">
                <a16:creationId xmlns:a16="http://schemas.microsoft.com/office/drawing/2014/main" id="{757331AB-484D-7EEF-A17F-E1F9654E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91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6image9914400">
            <a:extLst>
              <a:ext uri="{FF2B5EF4-FFF2-40B4-BE49-F238E27FC236}">
                <a16:creationId xmlns:a16="http://schemas.microsoft.com/office/drawing/2014/main" id="{4F8BCAF0-01E2-D720-9813-6F765D0C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91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848819-F290-E11C-7014-912E4B3956CE}"/>
              </a:ext>
            </a:extLst>
          </p:cNvPr>
          <p:cNvSpPr txBox="1"/>
          <p:nvPr/>
        </p:nvSpPr>
        <p:spPr>
          <a:xfrm>
            <a:off x="350921" y="5290471"/>
            <a:ext cx="11490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latin typeface="AdvTTa9c1b374"/>
              </a:rPr>
              <a:t>R</a:t>
            </a:r>
            <a:r>
              <a:rPr lang="en-IN" sz="1800" dirty="0">
                <a:effectLst/>
                <a:latin typeface="AdvTTa9c1b374"/>
              </a:rPr>
              <a:t>eviewing the midterm outcomes of our expanded indication of VS procedure for complete TOF repair, intraoperative decision to convert to transannular patch is warranted if intraoperative post- procedure TEE PG is greater than 45 mmHg or RV pressure is higher than half of the systemic pressure to prevent reintervention.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17F3C-EF9A-19B0-12F0-5601FB125CA9}"/>
              </a:ext>
            </a:extLst>
          </p:cNvPr>
          <p:cNvSpPr txBox="1"/>
          <p:nvPr/>
        </p:nvSpPr>
        <p:spPr>
          <a:xfrm>
            <a:off x="4039400" y="6336268"/>
            <a:ext cx="331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dirty="0">
                <a:effectLst/>
                <a:latin typeface="AdvTTeb5f0e55.I"/>
              </a:rPr>
              <a:t>J Card Surg</a:t>
            </a:r>
            <a:r>
              <a:rPr lang="en-IN" sz="1800" dirty="0">
                <a:effectLst/>
                <a:latin typeface="AdvTTa9c1b374"/>
              </a:rPr>
              <a:t>. 2022;37:5144</a:t>
            </a:r>
            <a:r>
              <a:rPr lang="en-IN" sz="1800" dirty="0">
                <a:effectLst/>
                <a:latin typeface="AdvTTa9c1b374+20"/>
              </a:rPr>
              <a:t>–</a:t>
            </a:r>
            <a:r>
              <a:rPr lang="en-IN" sz="1800" dirty="0">
                <a:effectLst/>
                <a:latin typeface="AdvTTa9c1b374"/>
              </a:rPr>
              <a:t>5152. </a:t>
            </a:r>
            <a:endParaRPr lang="en-IN" dirty="0"/>
          </a:p>
        </p:txBody>
      </p:sp>
      <p:pic>
        <p:nvPicPr>
          <p:cNvPr id="3" name="Picture 2" descr="A graph of a patient's life cycle&#10;&#10;Description automatically generated">
            <a:extLst>
              <a:ext uri="{FF2B5EF4-FFF2-40B4-BE49-F238E27FC236}">
                <a16:creationId xmlns:a16="http://schemas.microsoft.com/office/drawing/2014/main" id="{9987DC9C-EF62-A270-0306-85FC7544E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032" y="189610"/>
            <a:ext cx="10049933" cy="51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322" y="295701"/>
            <a:ext cx="10353761" cy="1326321"/>
          </a:xfrm>
        </p:spPr>
        <p:txBody>
          <a:bodyPr/>
          <a:lstStyle/>
          <a:p>
            <a:r>
              <a:rPr lang="en-IN" dirty="0"/>
              <a:t>What is “Complex” Tetralogy of </a:t>
            </a:r>
            <a:r>
              <a:rPr lang="en-IN" dirty="0" err="1"/>
              <a:t>Fallot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88" y="1761694"/>
            <a:ext cx="11974242" cy="5096306"/>
          </a:xfrm>
        </p:spPr>
        <p:txBody>
          <a:bodyPr>
            <a:normAutofit fontScale="92500" lnSpcReduction="10000"/>
          </a:bodyPr>
          <a:lstStyle/>
          <a:p>
            <a:r>
              <a:rPr lang="en-IN" sz="2400" b="1" dirty="0">
                <a:solidFill>
                  <a:srgbClr val="FFFF00"/>
                </a:solidFill>
              </a:rPr>
              <a:t>Tetralogy in Neonates</a:t>
            </a:r>
          </a:p>
          <a:p>
            <a:r>
              <a:rPr lang="en-IN" sz="2400" dirty="0">
                <a:solidFill>
                  <a:srgbClr val="FFFF00"/>
                </a:solidFill>
              </a:rPr>
              <a:t>Tetralogy of </a:t>
            </a:r>
            <a:r>
              <a:rPr lang="en-IN" sz="2400" dirty="0" err="1">
                <a:solidFill>
                  <a:srgbClr val="FFFF00"/>
                </a:solidFill>
              </a:rPr>
              <a:t>Fallot</a:t>
            </a:r>
            <a:r>
              <a:rPr lang="en-IN" sz="2400" dirty="0">
                <a:solidFill>
                  <a:srgbClr val="FFFF00"/>
                </a:solidFill>
              </a:rPr>
              <a:t> with Multiple VSD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Tetralogy of </a:t>
            </a:r>
            <a:r>
              <a:rPr lang="en-IN" sz="2400" b="1" dirty="0" err="1">
                <a:solidFill>
                  <a:srgbClr val="FFFF00"/>
                </a:solidFill>
              </a:rPr>
              <a:t>Fallot</a:t>
            </a:r>
            <a:r>
              <a:rPr lang="en-IN" sz="2400" b="1" dirty="0">
                <a:solidFill>
                  <a:srgbClr val="FFFF00"/>
                </a:solidFill>
              </a:rPr>
              <a:t> with Anomalous Coronary Artery crossing RVOT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Tetralogy with Pulmonary Valve Atresia with MAPCAS and </a:t>
            </a:r>
            <a:r>
              <a:rPr lang="en-IN" sz="2400" b="1" dirty="0" err="1">
                <a:solidFill>
                  <a:srgbClr val="FFFF00"/>
                </a:solidFill>
              </a:rPr>
              <a:t>hypoplastic</a:t>
            </a:r>
            <a:r>
              <a:rPr lang="en-IN" sz="2400" b="1" dirty="0">
                <a:solidFill>
                  <a:srgbClr val="FFFF00"/>
                </a:solidFill>
              </a:rPr>
              <a:t> Branch PAs</a:t>
            </a:r>
          </a:p>
          <a:p>
            <a:r>
              <a:rPr lang="en-IN" sz="2400" b="1" dirty="0">
                <a:solidFill>
                  <a:srgbClr val="FFFF00"/>
                </a:solidFill>
              </a:rPr>
              <a:t>Tetralogy of </a:t>
            </a:r>
            <a:r>
              <a:rPr lang="en-IN" sz="2400" b="1" dirty="0" err="1">
                <a:solidFill>
                  <a:srgbClr val="FFFF00"/>
                </a:solidFill>
              </a:rPr>
              <a:t>Fallot</a:t>
            </a:r>
            <a:r>
              <a:rPr lang="en-IN" sz="2400" b="1" dirty="0">
                <a:solidFill>
                  <a:srgbClr val="FFFF00"/>
                </a:solidFill>
              </a:rPr>
              <a:t> with AVSD / ALCAPA/ or other associated anomalies </a:t>
            </a:r>
          </a:p>
          <a:p>
            <a:r>
              <a:rPr lang="en-IN" sz="2400" dirty="0"/>
              <a:t>Tetralogy of </a:t>
            </a:r>
            <a:r>
              <a:rPr lang="en-IN" sz="2400" dirty="0" err="1"/>
              <a:t>Fallot</a:t>
            </a:r>
            <a:r>
              <a:rPr lang="en-IN" sz="2400" dirty="0"/>
              <a:t> with Absent Pulmonary Valve Syndrome</a:t>
            </a:r>
          </a:p>
          <a:p>
            <a:r>
              <a:rPr lang="en-IN" sz="2400" dirty="0">
                <a:solidFill>
                  <a:srgbClr val="FFFF00"/>
                </a:solidFill>
              </a:rPr>
              <a:t>Tetralogy of </a:t>
            </a:r>
            <a:r>
              <a:rPr lang="en-IN" sz="2400" dirty="0" err="1">
                <a:solidFill>
                  <a:srgbClr val="FFFF00"/>
                </a:solidFill>
              </a:rPr>
              <a:t>Fallot</a:t>
            </a:r>
            <a:r>
              <a:rPr lang="en-IN" sz="2400" dirty="0">
                <a:solidFill>
                  <a:srgbClr val="FFFF00"/>
                </a:solidFill>
              </a:rPr>
              <a:t> with Restrictive VSD</a:t>
            </a:r>
          </a:p>
          <a:p>
            <a:r>
              <a:rPr lang="en-IN" sz="2400" dirty="0">
                <a:solidFill>
                  <a:srgbClr val="FFFF00"/>
                </a:solidFill>
              </a:rPr>
              <a:t>Tetralogy of </a:t>
            </a:r>
            <a:r>
              <a:rPr lang="en-IN" sz="2400" dirty="0" err="1">
                <a:solidFill>
                  <a:srgbClr val="FFFF00"/>
                </a:solidFill>
              </a:rPr>
              <a:t>Fallot</a:t>
            </a:r>
            <a:r>
              <a:rPr lang="en-IN" sz="2400" dirty="0">
                <a:solidFill>
                  <a:srgbClr val="FFFF00"/>
                </a:solidFill>
              </a:rPr>
              <a:t> with borderline MV</a:t>
            </a:r>
          </a:p>
          <a:p>
            <a:endParaRPr lang="en-IN" sz="2400" dirty="0">
              <a:solidFill>
                <a:srgbClr val="FFFF00"/>
              </a:solidFill>
            </a:endParaRPr>
          </a:p>
          <a:p>
            <a:r>
              <a:rPr lang="en-IN" sz="2400" dirty="0"/>
              <a:t>Residual Lesions after Tetralogy Repair: PR/TR/RVOTO/LPA origin stenosis/CHB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10480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1058</TotalTime>
  <Words>1328</Words>
  <Application>Microsoft Macintosh PowerPoint</Application>
  <PresentationFormat>Widescreen</PresentationFormat>
  <Paragraphs>231</Paragraphs>
  <Slides>37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AdvOT34fe1490.B</vt:lpstr>
      <vt:lpstr>AdvOT34fe1490.B+20</vt:lpstr>
      <vt:lpstr>AdvOT3a037357.I</vt:lpstr>
      <vt:lpstr>AdvOT561cdbbe</vt:lpstr>
      <vt:lpstr>AdvOTf0129623</vt:lpstr>
      <vt:lpstr>AdvOTf94803d4</vt:lpstr>
      <vt:lpstr>AdvP4C4E74</vt:lpstr>
      <vt:lpstr>AdvTTa9c1b374</vt:lpstr>
      <vt:lpstr>AdvTTa9c1b374+20</vt:lpstr>
      <vt:lpstr>AdvTTeb5f0e55.I</vt:lpstr>
      <vt:lpstr>Aptos</vt:lpstr>
      <vt:lpstr>Aptos Display</vt:lpstr>
      <vt:lpstr>Arial</vt:lpstr>
      <vt:lpstr>Arial Black</vt:lpstr>
      <vt:lpstr>Bookman Old Style</vt:lpstr>
      <vt:lpstr>Rockwell</vt:lpstr>
      <vt:lpstr>Source Sans Pro Web</vt:lpstr>
      <vt:lpstr>Times New Roman</vt:lpstr>
      <vt:lpstr>Wingdings</vt:lpstr>
      <vt:lpstr>Damask</vt:lpstr>
      <vt:lpstr>Custom Design</vt:lpstr>
      <vt:lpstr>Single Stage Vs Staged Corrections for Complex Tetralogy of Fallot</vt:lpstr>
      <vt:lpstr>PowerPoint Presentation</vt:lpstr>
      <vt:lpstr>Tetralogy of Fallot</vt:lpstr>
      <vt:lpstr>When is TOF repaired today?</vt:lpstr>
      <vt:lpstr>Repair of Tertalogy of Fallot</vt:lpstr>
      <vt:lpstr>Outcomes of Single staged Repair</vt:lpstr>
      <vt:lpstr>PowerPoint Presentation</vt:lpstr>
      <vt:lpstr>PowerPoint Presentation</vt:lpstr>
      <vt:lpstr>What is “Complex” Tetralogy of Fallot</vt:lpstr>
      <vt:lpstr>Why Staged repair?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Staging of Repair in TOF</vt:lpstr>
      <vt:lpstr>Reasons for staging</vt:lpstr>
      <vt:lpstr>What does Staging do?   </vt:lpstr>
      <vt:lpstr>Methods of staging</vt:lpstr>
      <vt:lpstr>Place of BT shunt in current ERA</vt:lpstr>
      <vt:lpstr>Current Practice of neonatal BT Shunt</vt:lpstr>
      <vt:lpstr>Side to side Aorto –PTFE central shunt</vt:lpstr>
      <vt:lpstr>PDA Stent for TOF Pulmonary Atresia</vt:lpstr>
      <vt:lpstr>RVOT Stent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Contraindications to Stents</vt:lpstr>
      <vt:lpstr>Does staging complicate Complete Repair</vt:lpstr>
      <vt:lpstr>Complication of stents</vt:lpstr>
      <vt:lpstr>Our Experience in Staging for neonatal TOF 2018-2024</vt:lpstr>
      <vt:lpstr>PowerPoint Presentation</vt:lpstr>
      <vt:lpstr>PowerPoint Presentation</vt:lpstr>
      <vt:lpstr>Overview &amp;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Contemporary management of Tetralogy of Fallot in India</dc:title>
  <dc:creator>Suresh Rao</dc:creator>
  <cp:lastModifiedBy>Suresh Rao</cp:lastModifiedBy>
  <cp:revision>67</cp:revision>
  <dcterms:created xsi:type="dcterms:W3CDTF">2024-12-02T05:29:53Z</dcterms:created>
  <dcterms:modified xsi:type="dcterms:W3CDTF">2025-02-21T05:03:12Z</dcterms:modified>
</cp:coreProperties>
</file>