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0"/>
  </p:notesMasterIdLst>
  <p:sldIdLst>
    <p:sldId id="256" r:id="rId2"/>
    <p:sldId id="363" r:id="rId3"/>
    <p:sldId id="322" r:id="rId4"/>
    <p:sldId id="373" r:id="rId5"/>
    <p:sldId id="339" r:id="rId6"/>
    <p:sldId id="338" r:id="rId7"/>
    <p:sldId id="311" r:id="rId8"/>
    <p:sldId id="347" r:id="rId9"/>
    <p:sldId id="367" r:id="rId10"/>
    <p:sldId id="362" r:id="rId11"/>
    <p:sldId id="374" r:id="rId12"/>
    <p:sldId id="365" r:id="rId13"/>
    <p:sldId id="351" r:id="rId14"/>
    <p:sldId id="386" r:id="rId15"/>
    <p:sldId id="315" r:id="rId16"/>
    <p:sldId id="377" r:id="rId17"/>
    <p:sldId id="312" r:id="rId18"/>
    <p:sldId id="313" r:id="rId19"/>
    <p:sldId id="318" r:id="rId20"/>
    <p:sldId id="358" r:id="rId21"/>
    <p:sldId id="359" r:id="rId22"/>
    <p:sldId id="370" r:id="rId23"/>
    <p:sldId id="356" r:id="rId24"/>
    <p:sldId id="366" r:id="rId25"/>
    <p:sldId id="357" r:id="rId26"/>
    <p:sldId id="385" r:id="rId27"/>
    <p:sldId id="335" r:id="rId28"/>
    <p:sldId id="36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418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Classeur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dNorElImeneHammou\Downloads\-%20Diagramme%20Nbre%20d'intervention%20par%20pathologie%202022-2023-202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dNorElImeneHammou\Downloads\-%20Diagramme%20Nbre%20d'intervention%20par%20pathologie%202022-2023-2024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Graphique%20dans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6B-43E2-8377-A5D20819CC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6B-43E2-8377-A5D20819CC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E6B-43E2-8377-A5D20819CC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[Classeur1]Feuil1!$A$2:$A$13</c:f>
              <c:strCache>
                <c:ptCount val="12"/>
                <c:pt idx="0">
                  <c:v>civ</c:v>
                </c:pt>
                <c:pt idx="1">
                  <c:v>T4F</c:v>
                </c:pt>
                <c:pt idx="2">
                  <c:v>cia</c:v>
                </c:pt>
                <c:pt idx="3">
                  <c:v>SP</c:v>
                </c:pt>
                <c:pt idx="4">
                  <c:v>pca </c:v>
                </c:pt>
                <c:pt idx="5">
                  <c:v>cac c</c:v>
                </c:pt>
                <c:pt idx="6">
                  <c:v>TGV</c:v>
                </c:pt>
                <c:pt idx="7">
                  <c:v>S Ao</c:v>
                </c:pt>
                <c:pt idx="8">
                  <c:v>coartation  </c:v>
                </c:pt>
                <c:pt idx="9">
                  <c:v>VU</c:v>
                </c:pt>
                <c:pt idx="10">
                  <c:v>Atresie tri</c:v>
                </c:pt>
                <c:pt idx="11">
                  <c:v>VDDI</c:v>
                </c:pt>
              </c:strCache>
            </c:strRef>
          </c:cat>
          <c:val>
            <c:numRef>
              <c:f>[Classeur1]Feuil1!$B$2:$B$13</c:f>
              <c:numCache>
                <c:formatCode>General</c:formatCode>
                <c:ptCount val="12"/>
                <c:pt idx="0">
                  <c:v>1015</c:v>
                </c:pt>
                <c:pt idx="1">
                  <c:v>419</c:v>
                </c:pt>
                <c:pt idx="2">
                  <c:v>416</c:v>
                </c:pt>
                <c:pt idx="3">
                  <c:v>374</c:v>
                </c:pt>
                <c:pt idx="4">
                  <c:v>242</c:v>
                </c:pt>
                <c:pt idx="5">
                  <c:v>240</c:v>
                </c:pt>
                <c:pt idx="6">
                  <c:v>178</c:v>
                </c:pt>
                <c:pt idx="7">
                  <c:v>136</c:v>
                </c:pt>
                <c:pt idx="8">
                  <c:v>130</c:v>
                </c:pt>
                <c:pt idx="9">
                  <c:v>101</c:v>
                </c:pt>
                <c:pt idx="10">
                  <c:v>97</c:v>
                </c:pt>
                <c:pt idx="11">
                  <c:v>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E6B-43E2-8377-A5D20819CC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618801120"/>
        <c:axId val="-1618801664"/>
      </c:barChart>
      <c:catAx>
        <c:axId val="-161880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fr-FR"/>
          </a:p>
        </c:txPr>
        <c:crossAx val="-1618801664"/>
        <c:crosses val="autoZero"/>
        <c:auto val="1"/>
        <c:lblAlgn val="ctr"/>
        <c:lblOffset val="100"/>
        <c:noMultiLvlLbl val="0"/>
      </c:catAx>
      <c:valAx>
        <c:axId val="-16188016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6188011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423069307192822E-2"/>
          <c:y val="0.14673005192300123"/>
          <c:w val="0.95449124767079119"/>
          <c:h val="0.65770480615400095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CFD-448B-BB50-9FDFEF5708E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CFD-448B-BB50-9FDFEF5708E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CFD-448B-BB50-9FDFEF5708E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25400" cap="flat" cmpd="sng" algn="ctr">
                <a:solidFill>
                  <a:schemeClr val="accent2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CFD-448B-BB50-9FDFEF5708E7}"/>
              </c:ext>
            </c:extLst>
          </c:dPt>
          <c:dLbls>
            <c:dLbl>
              <c:idx val="0"/>
              <c:layout>
                <c:manualLayout>
                  <c:x val="9.2752973998736568E-3"/>
                  <c:y val="-0.33333100030796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1835315999157385E-3"/>
                  <c:y val="-0.177776533497578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183531599915768E-3"/>
                  <c:y val="-0.125925044560784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091765799957884E-3"/>
                  <c:y val="-0.130863281602384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2752973998736568E-3"/>
                  <c:y val="-0.12098680751918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183531599915768E-3"/>
                  <c:y val="-0.113579451956786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236706319983154E-2"/>
                  <c:y val="-0.11604857047758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2752973998736568E-3"/>
                  <c:y val="-9.382650379038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7294144998947432E-3"/>
                  <c:y val="-8.3950029707190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3.091765799957884E-3"/>
                  <c:y val="-7.90117926655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CFD-448B-BB50-9FDFEF5708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[Classeure.xlsx]Feuil3!$A$1:$A$10</c:f>
              <c:strCache>
                <c:ptCount val="10"/>
                <c:pt idx="0">
                  <c:v>Civ </c:v>
                </c:pt>
                <c:pt idx="1">
                  <c:v>APSO et FALLOT</c:v>
                </c:pt>
                <c:pt idx="2">
                  <c:v>AT</c:v>
                </c:pt>
                <c:pt idx="3">
                  <c:v>cia </c:v>
                </c:pt>
                <c:pt idx="4">
                  <c:v>cavpartiel</c:v>
                </c:pt>
                <c:pt idx="5">
                  <c:v>CAC c</c:v>
                </c:pt>
                <c:pt idx="6">
                  <c:v>PCA</c:v>
                </c:pt>
                <c:pt idx="7">
                  <c:v>coarctation</c:v>
                </c:pt>
                <c:pt idx="8">
                  <c:v>Ssao</c:v>
                </c:pt>
                <c:pt idx="9">
                  <c:v>SP</c:v>
                </c:pt>
              </c:strCache>
            </c:strRef>
          </c:cat>
          <c:val>
            <c:numRef>
              <c:f>[Classeure.xlsx]Feuil3!$B$1:$B$10</c:f>
              <c:numCache>
                <c:formatCode>General</c:formatCode>
                <c:ptCount val="10"/>
                <c:pt idx="0">
                  <c:v>2493</c:v>
                </c:pt>
                <c:pt idx="1">
                  <c:v>1163</c:v>
                </c:pt>
                <c:pt idx="2">
                  <c:v>674</c:v>
                </c:pt>
                <c:pt idx="3">
                  <c:v>639</c:v>
                </c:pt>
                <c:pt idx="4">
                  <c:v>612</c:v>
                </c:pt>
                <c:pt idx="5">
                  <c:v>551</c:v>
                </c:pt>
                <c:pt idx="6">
                  <c:v>525</c:v>
                </c:pt>
                <c:pt idx="7">
                  <c:v>393</c:v>
                </c:pt>
                <c:pt idx="8">
                  <c:v>358</c:v>
                </c:pt>
                <c:pt idx="9">
                  <c:v>275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CFD-448B-BB50-9FDFEF570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618798944"/>
        <c:axId val="-1618795136"/>
        <c:axId val="0"/>
      </c:bar3DChart>
      <c:catAx>
        <c:axId val="-1618798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fr-FR"/>
          </a:p>
        </c:txPr>
        <c:crossAx val="-1618795136"/>
        <c:crosses val="autoZero"/>
        <c:auto val="1"/>
        <c:lblAlgn val="ctr"/>
        <c:lblOffset val="100"/>
        <c:noMultiLvlLbl val="0"/>
      </c:catAx>
      <c:valAx>
        <c:axId val="-1618795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187989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'interventions chirurgicales '!$C$3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290519877675841E-2"/>
                  <c:y val="2.0760343493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7BD-47DC-B8EC-07C464C58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877675840978621E-2"/>
                  <c:y val="1.5570257620333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7BD-47DC-B8EC-07C464C58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5290519877675841E-3"/>
                  <c:y val="-2.5950429367222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7BD-47DC-B8EC-07C464C58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'interventions chirurgicales '!$B$20:$B$32</c:f>
              <c:strCache>
                <c:ptCount val="13"/>
                <c:pt idx="0">
                  <c:v>Autres (+ les Reprises)</c:v>
                </c:pt>
                <c:pt idx="1">
                  <c:v>CIV</c:v>
                </c:pt>
                <c:pt idx="2">
                  <c:v>CIA</c:v>
                </c:pt>
                <c:pt idx="3">
                  <c:v>CAV</c:v>
                </c:pt>
                <c:pt idx="4">
                  <c:v>PCA</c:v>
                </c:pt>
                <c:pt idx="5">
                  <c:v>COA</c:v>
                </c:pt>
                <c:pt idx="6">
                  <c:v>ARTERIA LUSORIA</c:v>
                </c:pt>
                <c:pt idx="7">
                  <c:v>SSAO</c:v>
                </c:pt>
                <c:pt idx="8">
                  <c:v>SSP</c:v>
                </c:pt>
                <c:pt idx="9">
                  <c:v>T4F</c:v>
                </c:pt>
                <c:pt idx="10">
                  <c:v>CERCLAGE</c:v>
                </c:pt>
                <c:pt idx="11">
                  <c:v>VDDI</c:v>
                </c:pt>
                <c:pt idx="12">
                  <c:v>LAUBRY PEZZI</c:v>
                </c:pt>
              </c:strCache>
            </c:strRef>
          </c:cat>
          <c:val>
            <c:numRef>
              <c:f>'interventions chirurgicales '!$C$20:$C$32</c:f>
              <c:numCache>
                <c:formatCode>General</c:formatCode>
                <c:ptCount val="13"/>
                <c:pt idx="0">
                  <c:v>101</c:v>
                </c:pt>
                <c:pt idx="1">
                  <c:v>47</c:v>
                </c:pt>
                <c:pt idx="2">
                  <c:v>44</c:v>
                </c:pt>
                <c:pt idx="3">
                  <c:v>26</c:v>
                </c:pt>
                <c:pt idx="4">
                  <c:v>24</c:v>
                </c:pt>
                <c:pt idx="5">
                  <c:v>23</c:v>
                </c:pt>
                <c:pt idx="6">
                  <c:v>15</c:v>
                </c:pt>
                <c:pt idx="7">
                  <c:v>12</c:v>
                </c:pt>
                <c:pt idx="8">
                  <c:v>12</c:v>
                </c:pt>
                <c:pt idx="9">
                  <c:v>10</c:v>
                </c:pt>
                <c:pt idx="10">
                  <c:v>10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7BD-47DC-B8EC-07C464C580E6}"/>
            </c:ext>
          </c:extLst>
        </c:ser>
        <c:ser>
          <c:idx val="2"/>
          <c:order val="2"/>
          <c:tx>
            <c:strRef>
              <c:f>'interventions chirurgicales '!$E$3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103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7BD-47DC-B8EC-07C464C580E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dLbl>
              <c:idx val="1"/>
              <c:layout>
                <c:manualLayout>
                  <c:x val="9.1743119266055051E-3"/>
                  <c:y val="3.1140515240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7BD-47DC-B8EC-07C464C58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5871559633027525E-3"/>
                  <c:y val="2.8545472303944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7BD-47DC-B8EC-07C464C58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'interventions chirurgicales '!$B$20:$B$32</c:f>
              <c:strCache>
                <c:ptCount val="13"/>
                <c:pt idx="0">
                  <c:v>Autres (+ les Reprises)</c:v>
                </c:pt>
                <c:pt idx="1">
                  <c:v>CIV</c:v>
                </c:pt>
                <c:pt idx="2">
                  <c:v>CIA</c:v>
                </c:pt>
                <c:pt idx="3">
                  <c:v>CAV</c:v>
                </c:pt>
                <c:pt idx="4">
                  <c:v>PCA</c:v>
                </c:pt>
                <c:pt idx="5">
                  <c:v>COA</c:v>
                </c:pt>
                <c:pt idx="6">
                  <c:v>ARTERIA LUSORIA</c:v>
                </c:pt>
                <c:pt idx="7">
                  <c:v>SSAO</c:v>
                </c:pt>
                <c:pt idx="8">
                  <c:v>SSP</c:v>
                </c:pt>
                <c:pt idx="9">
                  <c:v>T4F</c:v>
                </c:pt>
                <c:pt idx="10">
                  <c:v>CERCLAGE</c:v>
                </c:pt>
                <c:pt idx="11">
                  <c:v>VDDI</c:v>
                </c:pt>
                <c:pt idx="12">
                  <c:v>LAUBRY PEZZI</c:v>
                </c:pt>
              </c:strCache>
            </c:strRef>
          </c:cat>
          <c:val>
            <c:numRef>
              <c:f>'interventions chirurgicales '!$E$20:$E$32</c:f>
              <c:numCache>
                <c:formatCode>General</c:formatCode>
                <c:ptCount val="13"/>
                <c:pt idx="0">
                  <c:v>103</c:v>
                </c:pt>
                <c:pt idx="1">
                  <c:v>48</c:v>
                </c:pt>
                <c:pt idx="2">
                  <c:v>44</c:v>
                </c:pt>
                <c:pt idx="3">
                  <c:v>18</c:v>
                </c:pt>
                <c:pt idx="4">
                  <c:v>27</c:v>
                </c:pt>
                <c:pt idx="5">
                  <c:v>27</c:v>
                </c:pt>
                <c:pt idx="6">
                  <c:v>10</c:v>
                </c:pt>
                <c:pt idx="7">
                  <c:v>16</c:v>
                </c:pt>
                <c:pt idx="8">
                  <c:v>4</c:v>
                </c:pt>
                <c:pt idx="9">
                  <c:v>3</c:v>
                </c:pt>
                <c:pt idx="10">
                  <c:v>6</c:v>
                </c:pt>
                <c:pt idx="11">
                  <c:v>3</c:v>
                </c:pt>
                <c:pt idx="1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7BD-47DC-B8EC-07C464C58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-1618796224"/>
        <c:axId val="-161879948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'!$D$3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'!$B$20:$B$32</c15:sqref>
                        </c15:formulaRef>
                      </c:ext>
                    </c:extLst>
                    <c:strCache>
                      <c:ptCount val="13"/>
                      <c:pt idx="0">
                        <c:v>Autres (+ les Reprises)</c:v>
                      </c:pt>
                      <c:pt idx="1">
                        <c:v>CIV</c:v>
                      </c:pt>
                      <c:pt idx="2">
                        <c:v>CIA</c:v>
                      </c:pt>
                      <c:pt idx="3">
                        <c:v>CAV</c:v>
                      </c:pt>
                      <c:pt idx="4">
                        <c:v>PCA</c:v>
                      </c:pt>
                      <c:pt idx="5">
                        <c:v>COA</c:v>
                      </c:pt>
                      <c:pt idx="6">
                        <c:v>ARTERIA LUSORIA</c:v>
                      </c:pt>
                      <c:pt idx="7">
                        <c:v>SSAO</c:v>
                      </c:pt>
                      <c:pt idx="8">
                        <c:v>SSP</c:v>
                      </c:pt>
                      <c:pt idx="9">
                        <c:v>T4F</c:v>
                      </c:pt>
                      <c:pt idx="10">
                        <c:v>CERCLAGE</c:v>
                      </c:pt>
                      <c:pt idx="11">
                        <c:v>VDDI</c:v>
                      </c:pt>
                      <c:pt idx="12">
                        <c:v>LAUBRY PEZZI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'!$D$20:$D$32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72</c:v>
                      </c:pt>
                      <c:pt idx="1">
                        <c:v>55</c:v>
                      </c:pt>
                      <c:pt idx="2">
                        <c:v>70</c:v>
                      </c:pt>
                      <c:pt idx="3">
                        <c:v>30</c:v>
                      </c:pt>
                      <c:pt idx="4">
                        <c:v>19</c:v>
                      </c:pt>
                      <c:pt idx="5">
                        <c:v>31</c:v>
                      </c:pt>
                      <c:pt idx="6">
                        <c:v>9</c:v>
                      </c:pt>
                      <c:pt idx="7">
                        <c:v>19</c:v>
                      </c:pt>
                      <c:pt idx="8">
                        <c:v>10</c:v>
                      </c:pt>
                      <c:pt idx="9">
                        <c:v>8</c:v>
                      </c:pt>
                      <c:pt idx="10">
                        <c:v>10</c:v>
                      </c:pt>
                      <c:pt idx="11">
                        <c:v>0</c:v>
                      </c:pt>
                      <c:pt idx="12">
                        <c:v>3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C-87BD-47DC-B8EC-07C464C580E6}"/>
                  </c:ext>
                </c:extLst>
              </c15:ser>
            </c15:filteredBarSeries>
            <c15:filteredBarSeries>
              <c15:ser>
                <c:idx val="4"/>
                <c:order val="3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'!$F$19</c15:sqref>
                        </c15:formulaRef>
                      </c:ext>
                    </c:extLst>
                    <c:strCache>
                      <c:ptCount val="1"/>
                      <c:pt idx="0">
                        <c:v>Moyenne de cas/an</c:v>
                      </c:pt>
                    </c:strCache>
                  </c:strRef>
                </c:tx>
                <c:spPr>
                  <a:solidFill>
                    <a:srgbClr val="FFFF0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inBase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 xmlns:c16r2="http://schemas.microsoft.com/office/drawing/2015/06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'!$B$21:$B$32</c15:sqref>
                        </c15:formulaRef>
                      </c:ext>
                    </c:extLst>
                    <c:strCache>
                      <c:ptCount val="12"/>
                      <c:pt idx="0">
                        <c:v>CIV</c:v>
                      </c:pt>
                      <c:pt idx="1">
                        <c:v>CIA</c:v>
                      </c:pt>
                      <c:pt idx="2">
                        <c:v>CAV</c:v>
                      </c:pt>
                      <c:pt idx="3">
                        <c:v>PCA</c:v>
                      </c:pt>
                      <c:pt idx="4">
                        <c:v>COA</c:v>
                      </c:pt>
                      <c:pt idx="5">
                        <c:v>ARTERIA LUSORIA</c:v>
                      </c:pt>
                      <c:pt idx="6">
                        <c:v>SSAO</c:v>
                      </c:pt>
                      <c:pt idx="7">
                        <c:v>SSP</c:v>
                      </c:pt>
                      <c:pt idx="8">
                        <c:v>T4F</c:v>
                      </c:pt>
                      <c:pt idx="9">
                        <c:v>CERCLAGE</c:v>
                      </c:pt>
                      <c:pt idx="10">
                        <c:v>VDDI</c:v>
                      </c:pt>
                      <c:pt idx="11">
                        <c:v>LAUBRY PEZZI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'!$F$20:$F$32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92</c:v>
                      </c:pt>
                      <c:pt idx="1">
                        <c:v>50</c:v>
                      </c:pt>
                      <c:pt idx="2">
                        <c:v>52.666666666666664</c:v>
                      </c:pt>
                      <c:pt idx="3">
                        <c:v>24.666666666666668</c:v>
                      </c:pt>
                      <c:pt idx="4">
                        <c:v>23.333333333333332</c:v>
                      </c:pt>
                      <c:pt idx="5">
                        <c:v>27</c:v>
                      </c:pt>
                      <c:pt idx="6">
                        <c:v>11.333333333333334</c:v>
                      </c:pt>
                      <c:pt idx="7">
                        <c:v>15.666666666666666</c:v>
                      </c:pt>
                      <c:pt idx="8">
                        <c:v>8.6666666666666661</c:v>
                      </c:pt>
                      <c:pt idx="9">
                        <c:v>7</c:v>
                      </c:pt>
                      <c:pt idx="10">
                        <c:v>8.6666666666666661</c:v>
                      </c:pt>
                      <c:pt idx="11">
                        <c:v>2</c:v>
                      </c:pt>
                      <c:pt idx="12">
                        <c:v>2</c:v>
                      </c:pt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D-87BD-47DC-B8EC-07C464C580E6}"/>
                  </c:ext>
                </c:extLst>
              </c15:ser>
            </c15:filteredBarSeries>
          </c:ext>
        </c:extLst>
      </c:barChart>
      <c:lineChart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618804928"/>
        <c:axId val="-1618803296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5"/>
                <c:order val="4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'!$H$19:$H$32</c15:sqref>
                        </c15:formulaRef>
                      </c:ext>
                    </c:extLst>
                    <c:strCache>
                      <c:ptCount val="14"/>
                      <c:pt idx="0">
                        <c:v>Taux  d'évolution 2023-2024</c:v>
                      </c:pt>
                      <c:pt idx="1">
                        <c:v>30%</c:v>
                      </c:pt>
                      <c:pt idx="2">
                        <c:v>-15%</c:v>
                      </c:pt>
                      <c:pt idx="3">
                        <c:v>-59%</c:v>
                      </c:pt>
                      <c:pt idx="4">
                        <c:v>-67%</c:v>
                      </c:pt>
                      <c:pt idx="5">
                        <c:v>30%</c:v>
                      </c:pt>
                      <c:pt idx="6">
                        <c:v>-15%</c:v>
                      </c:pt>
                      <c:pt idx="7">
                        <c:v>10%</c:v>
                      </c:pt>
                      <c:pt idx="8">
                        <c:v>-19%</c:v>
                      </c:pt>
                      <c:pt idx="9">
                        <c:v>-150%</c:v>
                      </c:pt>
                      <c:pt idx="10">
                        <c:v>-167%</c:v>
                      </c:pt>
                      <c:pt idx="11">
                        <c:v>-67%</c:v>
                      </c:pt>
                      <c:pt idx="12">
                        <c:v>100%</c:v>
                      </c:pt>
                      <c:pt idx="13">
                        <c:v>-50%</c:v>
                      </c:pt>
                    </c:strCache>
                  </c:strRef>
                </c:tx>
                <c:spPr>
                  <a:ln w="3810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smooth val="0"/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E-87BD-47DC-B8EC-07C464C580E6}"/>
                  </c:ext>
                </c:extLst>
              </c15:ser>
            </c15:filteredLineSeries>
          </c:ext>
        </c:extLst>
      </c:lineChart>
      <c:catAx>
        <c:axId val="-161879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799488"/>
        <c:crosses val="autoZero"/>
        <c:auto val="1"/>
        <c:lblAlgn val="ctr"/>
        <c:lblOffset val="100"/>
        <c:noMultiLvlLbl val="0"/>
      </c:catAx>
      <c:valAx>
        <c:axId val="-161879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796224"/>
        <c:crosses val="autoZero"/>
        <c:crossBetween val="between"/>
      </c:valAx>
      <c:valAx>
        <c:axId val="-1618803296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804928"/>
        <c:crosses val="max"/>
        <c:crossBetween val="between"/>
      </c:valAx>
      <c:catAx>
        <c:axId val="-1618804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61880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'interventions chirurgicales '!$D$19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'interventions chirurgicales '!$B$20:$B$32</c:f>
              <c:strCache>
                <c:ptCount val="13"/>
                <c:pt idx="0">
                  <c:v>Autres (+ les Reprises)</c:v>
                </c:pt>
                <c:pt idx="1">
                  <c:v>CIV</c:v>
                </c:pt>
                <c:pt idx="2">
                  <c:v>CIA</c:v>
                </c:pt>
                <c:pt idx="3">
                  <c:v>CAV</c:v>
                </c:pt>
                <c:pt idx="4">
                  <c:v>PCA</c:v>
                </c:pt>
                <c:pt idx="5">
                  <c:v>COA</c:v>
                </c:pt>
                <c:pt idx="6">
                  <c:v>ARTERIA LUSORIA</c:v>
                </c:pt>
                <c:pt idx="7">
                  <c:v>SSAO</c:v>
                </c:pt>
                <c:pt idx="8">
                  <c:v>SSP</c:v>
                </c:pt>
                <c:pt idx="9">
                  <c:v>T4F</c:v>
                </c:pt>
                <c:pt idx="10">
                  <c:v>CERCLAGE</c:v>
                </c:pt>
                <c:pt idx="11">
                  <c:v>VDDI</c:v>
                </c:pt>
                <c:pt idx="12">
                  <c:v>LAUBRY PEZZI</c:v>
                </c:pt>
              </c:strCache>
            </c:strRef>
          </c:cat>
          <c:val>
            <c:numRef>
              <c:f>'interventions chirurgicales '!$D$20:$D$32</c:f>
              <c:numCache>
                <c:formatCode>General</c:formatCode>
                <c:ptCount val="13"/>
                <c:pt idx="0">
                  <c:v>72</c:v>
                </c:pt>
                <c:pt idx="1">
                  <c:v>55</c:v>
                </c:pt>
                <c:pt idx="2">
                  <c:v>70</c:v>
                </c:pt>
                <c:pt idx="3">
                  <c:v>30</c:v>
                </c:pt>
                <c:pt idx="4">
                  <c:v>19</c:v>
                </c:pt>
                <c:pt idx="5">
                  <c:v>31</c:v>
                </c:pt>
                <c:pt idx="6">
                  <c:v>9</c:v>
                </c:pt>
                <c:pt idx="7">
                  <c:v>19</c:v>
                </c:pt>
                <c:pt idx="8">
                  <c:v>10</c:v>
                </c:pt>
                <c:pt idx="9">
                  <c:v>8</c:v>
                </c:pt>
                <c:pt idx="10">
                  <c:v>10</c:v>
                </c:pt>
                <c:pt idx="11">
                  <c:v>0</c:v>
                </c:pt>
                <c:pt idx="1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0E-48BC-B85A-5361C8A9C363}"/>
            </c:ext>
          </c:extLst>
        </c:ser>
        <c:ser>
          <c:idx val="2"/>
          <c:order val="2"/>
          <c:tx>
            <c:strRef>
              <c:f>'interventions chirurgicales '!$E$19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A0E-48BC-B85A-5361C8A9C363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'interventions chirurgicales '!$B$20:$B$32</c:f>
              <c:strCache>
                <c:ptCount val="13"/>
                <c:pt idx="0">
                  <c:v>Autres (+ les Reprises)</c:v>
                </c:pt>
                <c:pt idx="1">
                  <c:v>CIV</c:v>
                </c:pt>
                <c:pt idx="2">
                  <c:v>CIA</c:v>
                </c:pt>
                <c:pt idx="3">
                  <c:v>CAV</c:v>
                </c:pt>
                <c:pt idx="4">
                  <c:v>PCA</c:v>
                </c:pt>
                <c:pt idx="5">
                  <c:v>COA</c:v>
                </c:pt>
                <c:pt idx="6">
                  <c:v>ARTERIA LUSORIA</c:v>
                </c:pt>
                <c:pt idx="7">
                  <c:v>SSAO</c:v>
                </c:pt>
                <c:pt idx="8">
                  <c:v>SSP</c:v>
                </c:pt>
                <c:pt idx="9">
                  <c:v>T4F</c:v>
                </c:pt>
                <c:pt idx="10">
                  <c:v>CERCLAGE</c:v>
                </c:pt>
                <c:pt idx="11">
                  <c:v>VDDI</c:v>
                </c:pt>
                <c:pt idx="12">
                  <c:v>LAUBRY PEZZI</c:v>
                </c:pt>
              </c:strCache>
            </c:strRef>
          </c:cat>
          <c:val>
            <c:numRef>
              <c:f>'interventions chirurgicales '!$E$20:$E$32</c:f>
              <c:numCache>
                <c:formatCode>General</c:formatCode>
                <c:ptCount val="13"/>
                <c:pt idx="0">
                  <c:v>103</c:v>
                </c:pt>
                <c:pt idx="1">
                  <c:v>48</c:v>
                </c:pt>
                <c:pt idx="2">
                  <c:v>44</c:v>
                </c:pt>
                <c:pt idx="3">
                  <c:v>18</c:v>
                </c:pt>
                <c:pt idx="4">
                  <c:v>27</c:v>
                </c:pt>
                <c:pt idx="5">
                  <c:v>27</c:v>
                </c:pt>
                <c:pt idx="6">
                  <c:v>10</c:v>
                </c:pt>
                <c:pt idx="7">
                  <c:v>16</c:v>
                </c:pt>
                <c:pt idx="8">
                  <c:v>4</c:v>
                </c:pt>
                <c:pt idx="9">
                  <c:v>3</c:v>
                </c:pt>
                <c:pt idx="10">
                  <c:v>6</c:v>
                </c:pt>
                <c:pt idx="11">
                  <c:v>3</c:v>
                </c:pt>
                <c:pt idx="1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0E-48BC-B85A-5361C8A9C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618802752"/>
        <c:axId val="-161879785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'!$C$19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'!$B$20:$B$32</c15:sqref>
                        </c15:formulaRef>
                      </c:ext>
                    </c:extLst>
                    <c:strCache>
                      <c:ptCount val="13"/>
                      <c:pt idx="0">
                        <c:v>Autres (+ les Reprises)</c:v>
                      </c:pt>
                      <c:pt idx="1">
                        <c:v>CIV</c:v>
                      </c:pt>
                      <c:pt idx="2">
                        <c:v>CIA</c:v>
                      </c:pt>
                      <c:pt idx="3">
                        <c:v>CAV</c:v>
                      </c:pt>
                      <c:pt idx="4">
                        <c:v>PCA</c:v>
                      </c:pt>
                      <c:pt idx="5">
                        <c:v>COA</c:v>
                      </c:pt>
                      <c:pt idx="6">
                        <c:v>ARTERIA LUSORIA</c:v>
                      </c:pt>
                      <c:pt idx="7">
                        <c:v>SSAO</c:v>
                      </c:pt>
                      <c:pt idx="8">
                        <c:v>SSP</c:v>
                      </c:pt>
                      <c:pt idx="9">
                        <c:v>T4F</c:v>
                      </c:pt>
                      <c:pt idx="10">
                        <c:v>CERCLAGE</c:v>
                      </c:pt>
                      <c:pt idx="11">
                        <c:v>VDDI</c:v>
                      </c:pt>
                      <c:pt idx="12">
                        <c:v>LAUBRY PEZZI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'interventions chirurgicales '!$C$20:$C$32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101</c:v>
                      </c:pt>
                      <c:pt idx="1">
                        <c:v>47</c:v>
                      </c:pt>
                      <c:pt idx="2">
                        <c:v>44</c:v>
                      </c:pt>
                      <c:pt idx="3">
                        <c:v>26</c:v>
                      </c:pt>
                      <c:pt idx="4">
                        <c:v>24</c:v>
                      </c:pt>
                      <c:pt idx="5">
                        <c:v>23</c:v>
                      </c:pt>
                      <c:pt idx="6">
                        <c:v>15</c:v>
                      </c:pt>
                      <c:pt idx="7">
                        <c:v>12</c:v>
                      </c:pt>
                      <c:pt idx="8">
                        <c:v>12</c:v>
                      </c:pt>
                      <c:pt idx="9">
                        <c:v>10</c:v>
                      </c:pt>
                      <c:pt idx="10">
                        <c:v>10</c:v>
                      </c:pt>
                      <c:pt idx="11">
                        <c:v>3</c:v>
                      </c:pt>
                      <c:pt idx="12">
                        <c:v>1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4-6A0E-48BC-B85A-5361C8A9C363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'!$F$19</c15:sqref>
                        </c15:formulaRef>
                      </c:ext>
                    </c:extLst>
                    <c:strCache>
                      <c:ptCount val="1"/>
                      <c:pt idx="0">
                        <c:v>Moyenne de cas/an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'!$B$20:$B$32</c15:sqref>
                        </c15:formulaRef>
                      </c:ext>
                    </c:extLst>
                    <c:strCache>
                      <c:ptCount val="13"/>
                      <c:pt idx="0">
                        <c:v>Autres (+ les Reprises)</c:v>
                      </c:pt>
                      <c:pt idx="1">
                        <c:v>CIV</c:v>
                      </c:pt>
                      <c:pt idx="2">
                        <c:v>CIA</c:v>
                      </c:pt>
                      <c:pt idx="3">
                        <c:v>CAV</c:v>
                      </c:pt>
                      <c:pt idx="4">
                        <c:v>PCA</c:v>
                      </c:pt>
                      <c:pt idx="5">
                        <c:v>COA</c:v>
                      </c:pt>
                      <c:pt idx="6">
                        <c:v>ARTERIA LUSORIA</c:v>
                      </c:pt>
                      <c:pt idx="7">
                        <c:v>SSAO</c:v>
                      </c:pt>
                      <c:pt idx="8">
                        <c:v>SSP</c:v>
                      </c:pt>
                      <c:pt idx="9">
                        <c:v>T4F</c:v>
                      </c:pt>
                      <c:pt idx="10">
                        <c:v>CERCLAGE</c:v>
                      </c:pt>
                      <c:pt idx="11">
                        <c:v>VDDI</c:v>
                      </c:pt>
                      <c:pt idx="12">
                        <c:v>LAUBRY PEZZI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'!$F$20:$F$32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92</c:v>
                      </c:pt>
                      <c:pt idx="1">
                        <c:v>50</c:v>
                      </c:pt>
                      <c:pt idx="2">
                        <c:v>52.666666666666664</c:v>
                      </c:pt>
                      <c:pt idx="3">
                        <c:v>24.666666666666668</c:v>
                      </c:pt>
                      <c:pt idx="4">
                        <c:v>23.333333333333332</c:v>
                      </c:pt>
                      <c:pt idx="5">
                        <c:v>27</c:v>
                      </c:pt>
                      <c:pt idx="6">
                        <c:v>11.333333333333334</c:v>
                      </c:pt>
                      <c:pt idx="7">
                        <c:v>15.666666666666666</c:v>
                      </c:pt>
                      <c:pt idx="8">
                        <c:v>8.6666666666666661</c:v>
                      </c:pt>
                      <c:pt idx="9">
                        <c:v>7</c:v>
                      </c:pt>
                      <c:pt idx="10">
                        <c:v>8.6666666666666661</c:v>
                      </c:pt>
                      <c:pt idx="11">
                        <c:v>2</c:v>
                      </c:pt>
                      <c:pt idx="12">
                        <c:v>2</c:v>
                      </c:pt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5-6A0E-48BC-B85A-5361C8A9C363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'!$G$19</c15:sqref>
                        </c15:formulaRef>
                      </c:ext>
                    </c:extLst>
                    <c:strCache>
                      <c:ptCount val="1"/>
                      <c:pt idx="0">
                        <c:v>Taux  d'évolution 2022-2024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'!$B$20:$B$32</c15:sqref>
                        </c15:formulaRef>
                      </c:ext>
                    </c:extLst>
                    <c:strCache>
                      <c:ptCount val="13"/>
                      <c:pt idx="0">
                        <c:v>Autres (+ les Reprises)</c:v>
                      </c:pt>
                      <c:pt idx="1">
                        <c:v>CIV</c:v>
                      </c:pt>
                      <c:pt idx="2">
                        <c:v>CIA</c:v>
                      </c:pt>
                      <c:pt idx="3">
                        <c:v>CAV</c:v>
                      </c:pt>
                      <c:pt idx="4">
                        <c:v>PCA</c:v>
                      </c:pt>
                      <c:pt idx="5">
                        <c:v>COA</c:v>
                      </c:pt>
                      <c:pt idx="6">
                        <c:v>ARTERIA LUSORIA</c:v>
                      </c:pt>
                      <c:pt idx="7">
                        <c:v>SSAO</c:v>
                      </c:pt>
                      <c:pt idx="8">
                        <c:v>SSP</c:v>
                      </c:pt>
                      <c:pt idx="9">
                        <c:v>T4F</c:v>
                      </c:pt>
                      <c:pt idx="10">
                        <c:v>CERCLAGE</c:v>
                      </c:pt>
                      <c:pt idx="11">
                        <c:v>VDDI</c:v>
                      </c:pt>
                      <c:pt idx="12">
                        <c:v>LAUBRY PEZZI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'interventions chirurgicales '!$G$20:$G$32</c15:sqref>
                        </c15:formulaRef>
                      </c:ext>
                    </c:extLst>
                    <c:numCache>
                      <c:formatCode>0%</c:formatCode>
                      <c:ptCount val="13"/>
                      <c:pt idx="0">
                        <c:v>1.9801980198019802E-2</c:v>
                      </c:pt>
                      <c:pt idx="1">
                        <c:v>2.1276595744680851E-2</c:v>
                      </c:pt>
                      <c:pt idx="2">
                        <c:v>0</c:v>
                      </c:pt>
                      <c:pt idx="3">
                        <c:v>-0.30769230769230771</c:v>
                      </c:pt>
                      <c:pt idx="4">
                        <c:v>0.125</c:v>
                      </c:pt>
                      <c:pt idx="5">
                        <c:v>0.17391304347826086</c:v>
                      </c:pt>
                      <c:pt idx="6">
                        <c:v>-0.33333333333333331</c:v>
                      </c:pt>
                      <c:pt idx="7">
                        <c:v>0.33333333333333331</c:v>
                      </c:pt>
                      <c:pt idx="8">
                        <c:v>-0.66666666666666663</c:v>
                      </c:pt>
                      <c:pt idx="9">
                        <c:v>-0.7</c:v>
                      </c:pt>
                      <c:pt idx="10">
                        <c:v>-0.4</c:v>
                      </c:pt>
                      <c:pt idx="11">
                        <c:v>0</c:v>
                      </c:pt>
                      <c:pt idx="12">
                        <c:v>1</c:v>
                      </c:pt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6-6A0E-48BC-B85A-5361C8A9C363}"/>
                  </c:ext>
                </c:extLst>
              </c15:ser>
            </c15:filteredBarSeries>
          </c:ext>
        </c:extLst>
      </c:barChart>
      <c:catAx>
        <c:axId val="-161880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797856"/>
        <c:crosses val="autoZero"/>
        <c:auto val="1"/>
        <c:lblAlgn val="ctr"/>
        <c:lblOffset val="100"/>
        <c:noMultiLvlLbl val="0"/>
      </c:catAx>
      <c:valAx>
        <c:axId val="-161879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80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      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9.6893619123222446E-2"/>
          <c:y val="0.19277661023259463"/>
          <c:w val="0.88005935237177413"/>
          <c:h val="0.650404041212603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'[Graphique dans Microsoft PowerPoint]Feuil1'!$B$1</c:f>
              <c:strCache>
                <c:ptCount val="1"/>
                <c:pt idx="0">
                  <c:v>Tétralogie de Fallot</c:v>
                </c:pt>
              </c:strCache>
            </c:strRef>
          </c:tx>
          <c:spPr>
            <a:solidFill>
              <a:srgbClr val="219326"/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'[Graphique dans Microsoft PowerPoint]Feuil1'!$A$2:$A$6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'[Graphique dans Microsoft PowerPoint]Feuil1'!$B$2:$B$6</c:f>
              <c:numCache>
                <c:formatCode>General</c:formatCode>
                <c:ptCount val="5"/>
                <c:pt idx="0">
                  <c:v>17</c:v>
                </c:pt>
                <c:pt idx="1">
                  <c:v>65</c:v>
                </c:pt>
                <c:pt idx="2">
                  <c:v>78</c:v>
                </c:pt>
                <c:pt idx="3">
                  <c:v>67</c:v>
                </c:pt>
                <c:pt idx="4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32-004C-9B0B-4A337F5F9542}"/>
            </c:ext>
          </c:extLst>
        </c:ser>
        <c:ser>
          <c:idx val="1"/>
          <c:order val="1"/>
          <c:tx>
            <c:strRef>
              <c:f>'[Graphique dans Microsoft PowerPoint]Feuil1'!$C$1</c:f>
              <c:strCache>
                <c:ptCount val="1"/>
                <c:pt idx="0">
                  <c:v>Autres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'[Graphique dans Microsoft PowerPoint]Feuil1'!$A$2:$A$6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'[Graphique dans Microsoft PowerPoint]Feuil1'!$C$2:$C$6</c:f>
              <c:numCache>
                <c:formatCode>General</c:formatCode>
                <c:ptCount val="5"/>
                <c:pt idx="0">
                  <c:v>57</c:v>
                </c:pt>
                <c:pt idx="1">
                  <c:v>248</c:v>
                </c:pt>
                <c:pt idx="2">
                  <c:v>227</c:v>
                </c:pt>
                <c:pt idx="3">
                  <c:v>228</c:v>
                </c:pt>
                <c:pt idx="4">
                  <c:v>162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32-004C-9B0B-4A337F5F95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-1618795680"/>
        <c:axId val="-1618794592"/>
      </c:barChart>
      <c:catAx>
        <c:axId val="-161879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794592"/>
        <c:crossesAt val="0"/>
        <c:auto val="1"/>
        <c:lblAlgn val="ctr"/>
        <c:lblOffset val="100"/>
        <c:noMultiLvlLbl val="0"/>
      </c:catAx>
      <c:valAx>
        <c:axId val="-1618794592"/>
        <c:scaling>
          <c:orientation val="minMax"/>
          <c:max val="3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dirty="0"/>
                  <a:t>Total de cas de cardiopathies ischémiques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18795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743240836720414"/>
          <c:y val="5.2272935150461899E-2"/>
          <c:w val="0.26249461099744292"/>
          <c:h val="5.2648450067424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B7C65-DC07-4688-B890-79ECB99E9BF0}" type="datetimeFigureOut">
              <a:rPr lang="fr-FR" smtClean="0"/>
              <a:pPr/>
              <a:t>19/02/2025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29713-DFF5-4422-AE88-1FDD852061D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020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629713-DFF5-4422-AE88-1FDD852061DF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039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29713-DFF5-4422-AE88-1FDD852061DF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046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/>
              <a:t>873 CIV AVEC IOP</a:t>
            </a: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9D1B13-8A9D-49B4-B3D3-03AF3941019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872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6F6F302-A497-4B52-8118-6B780CFA8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484D6D2F-383E-7073-1590-51B65BB69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3F89A4A0-3E51-8E6E-4F27-B3CBBDEC30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28FD67A-DF99-B951-CA90-9FE396D509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49022-4E70-49EA-93E1-FD2A76A6B18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78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792478F-52E8-E139-9D0A-42BC9DC0E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33B333D1-CB2E-0966-3C1D-318E471A88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3F20E354-BB30-2057-EA2B-D533646215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6AEDAF7-D929-F894-54CB-CA9757F9BB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49022-4E70-49EA-93E1-FD2A76A6B1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12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49022-4E70-49EA-93E1-FD2A76A6B18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95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92421" y="472852"/>
            <a:ext cx="8723053" cy="2272253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State of the art and management of</a:t>
            </a:r>
            <a:b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4000" b="1" dirty="0" err="1">
                <a:solidFill>
                  <a:schemeClr val="accent2">
                    <a:lumMod val="75000"/>
                  </a:schemeClr>
                </a:solidFill>
              </a:rPr>
              <a:t>congenital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4000" b="1" dirty="0" err="1">
                <a:solidFill>
                  <a:schemeClr val="accent2">
                    <a:lumMod val="75000"/>
                  </a:schemeClr>
                </a:solidFill>
              </a:rPr>
              <a:t>heart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4000" b="1" dirty="0" err="1">
                <a:solidFill>
                  <a:schemeClr val="accent2">
                    <a:lumMod val="75000"/>
                  </a:schemeClr>
                </a:solidFill>
              </a:rPr>
              <a:t>diseases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in Algeria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3738880"/>
            <a:ext cx="7766936" cy="2519681"/>
          </a:xfrm>
        </p:spPr>
        <p:txBody>
          <a:bodyPr>
            <a:normAutofit/>
          </a:bodyPr>
          <a:lstStyle/>
          <a:p>
            <a:r>
              <a:rPr lang="fr-FR" b="1" dirty="0"/>
              <a:t>Naima </a:t>
            </a:r>
            <a:r>
              <a:rPr lang="fr-FR" b="1" dirty="0" err="1"/>
              <a:t>Hammoudi</a:t>
            </a:r>
            <a:r>
              <a:rPr lang="fr-FR" b="1" dirty="0"/>
              <a:t>-</a:t>
            </a:r>
            <a:r>
              <a:rPr lang="fr-FR" b="1" dirty="0" err="1"/>
              <a:t>Bendib</a:t>
            </a:r>
            <a:endParaRPr lang="fr-FR" b="1" dirty="0"/>
          </a:p>
          <a:p>
            <a:r>
              <a:rPr lang="fr-FR" dirty="0"/>
              <a:t>EHS </a:t>
            </a:r>
            <a:r>
              <a:rPr lang="fr-FR" dirty="0" err="1"/>
              <a:t>Maouche</a:t>
            </a:r>
            <a:r>
              <a:rPr lang="fr-FR" dirty="0"/>
              <a:t> (ex-CNMS de Ben-</a:t>
            </a:r>
            <a:r>
              <a:rPr lang="fr-FR" dirty="0" err="1"/>
              <a:t>Aknoun</a:t>
            </a:r>
            <a:r>
              <a:rPr lang="fr-FR" dirty="0"/>
              <a:t>)</a:t>
            </a:r>
          </a:p>
          <a:p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fr-FR" baseline="30000" dirty="0">
                <a:solidFill>
                  <a:schemeClr val="accent2">
                    <a:lumMod val="75000"/>
                  </a:schemeClr>
                </a:solidFill>
              </a:rPr>
              <a:t>rd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seminar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on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congenital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heart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diseases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El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Aurassi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-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February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21,2025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650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492788"/>
            <a:ext cx="8596668" cy="6477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Généralités sur la tétralogie de Fallot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1888 Mr Fallot marseillais.</a:t>
            </a:r>
          </a:p>
          <a:p>
            <a:r>
              <a:rPr lang="fr-FR" dirty="0"/>
              <a:t>Association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: CIV + SP + Aorte à cheval sur le SIV + HVD.</a:t>
            </a:r>
          </a:p>
          <a:p>
            <a:r>
              <a:rPr lang="fr-FR" dirty="0"/>
              <a:t>Cyanose, hypoxie. </a:t>
            </a:r>
          </a:p>
          <a:p>
            <a:r>
              <a:rPr lang="fr-FR" dirty="0"/>
              <a:t>La plus courante des </a:t>
            </a:r>
            <a:r>
              <a:rPr lang="fr-FR" dirty="0" err="1"/>
              <a:t>CCCyanogènes</a:t>
            </a:r>
            <a:r>
              <a:rPr lang="fr-FR" dirty="0"/>
              <a:t>.</a:t>
            </a:r>
          </a:p>
          <a:p>
            <a:r>
              <a:rPr lang="fr-FR" dirty="0"/>
              <a:t>Etiologie multifactorielle : génétique; facteurs environnementaux; diabète maternel mal contrôlé; la prise d’acide rétinoïde T1; prise de médicaments; maladies infectieuses; phénylcétonurie mal traitée; tabac; alcool. </a:t>
            </a:r>
          </a:p>
          <a:p>
            <a:r>
              <a:rPr lang="fr-FR" dirty="0"/>
              <a:t>T4F parfois associée à la trisomie 21; 18; 13.</a:t>
            </a:r>
          </a:p>
          <a:p>
            <a:r>
              <a:rPr lang="fr-FR" dirty="0"/>
              <a:t>Prévalence en Algérie 4,1 à 5,1 pour 1000.</a:t>
            </a:r>
          </a:p>
        </p:txBody>
      </p:sp>
    </p:spTree>
    <p:extLst>
      <p:ext uri="{BB962C8B-B14F-4D97-AF65-F5344CB8AC3E}">
        <p14:creationId xmlns:p14="http://schemas.microsoft.com/office/powerpoint/2010/main" val="221766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53A2-616F-EA51-1859-8B84FB794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1794"/>
            <a:ext cx="8596668" cy="62308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			Generalities on Tetralogy of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Fallot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5BCDB8-5AC1-785E-894B-7BF909F3E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3890"/>
            <a:ext cx="8596668" cy="507213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1888 - Mr. </a:t>
            </a:r>
            <a:r>
              <a:rPr lang="en-US" dirty="0" err="1">
                <a:ea typeface="+mn-lt"/>
                <a:cs typeface="+mn-lt"/>
              </a:rPr>
              <a:t>Fallot</a:t>
            </a:r>
            <a:r>
              <a:rPr lang="en-US" dirty="0">
                <a:ea typeface="+mn-lt"/>
                <a:cs typeface="+mn-lt"/>
              </a:rPr>
              <a:t> from Marseille.</a:t>
            </a:r>
            <a:endParaRPr lang="en-US" dirty="0"/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Association: VSD  +  SP + Aorta straddling the SIV + HVD.</a:t>
            </a:r>
            <a:endParaRPr lang="en-US" dirty="0"/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The most common of the CCHD : Cyanosis, hypoxia.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ea typeface="+mn-lt"/>
                <a:cs typeface="+mn-lt"/>
              </a:rPr>
              <a:t>Multifactorial etiology: genetics; environmental factors; poorly controlled maternal diabetes; intake of retinoic acid T1; medication use; infectious diseases; poorly managed phenylketonuria; tobacco; alcohol.</a:t>
            </a:r>
            <a:endParaRPr lang="en-US" dirty="0"/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Sometimes associated with trisomy 21; 18; 13.</a:t>
            </a:r>
            <a:endParaRPr lang="en-US" dirty="0"/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Prevalence in Algeria 4.1 to 5.1 per 1000.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74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AutoShape 2"/>
          <p:cNvSpPr>
            <a:spLocks noChangeArrowheads="1"/>
          </p:cNvSpPr>
          <p:nvPr/>
        </p:nvSpPr>
        <p:spPr bwMode="auto">
          <a:xfrm>
            <a:off x="2236762" y="2403167"/>
            <a:ext cx="7059677" cy="1722443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rIns="18000" anchor="ctr"/>
          <a:lstStyle/>
          <a:p>
            <a:pPr algn="ctr" eaLnBrk="0" hangingPunct="0"/>
            <a:r>
              <a:rPr kumimoji="1" lang="fr-FR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State of the art in Algeria</a:t>
            </a:r>
            <a:endParaRPr kumimoji="1" lang="fr-FR" sz="3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3462339" y="3711576"/>
            <a:ext cx="1847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ctr" eaLnBrk="0" hangingPunct="0"/>
            <a:endParaRPr kumimoji="1" lang="fr-FR" sz="3600" b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 eaLnBrk="0" hangingPunct="0"/>
            <a:endParaRPr kumimoji="1" lang="fr-FR" sz="3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6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Etapes historiques majeures en Algérie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717964"/>
            <a:ext cx="8596668" cy="4516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Les  grandes dates </a:t>
            </a:r>
            <a:r>
              <a:rPr lang="fr-FR" dirty="0"/>
              <a:t>qui ont marqué la chirurgie cardiaque et la cardiologie interventionnelle ( adultes et enfants) en Algérie.</a:t>
            </a:r>
          </a:p>
          <a:p>
            <a:r>
              <a:rPr lang="fr-FR" b="1" dirty="0"/>
              <a:t>1962-1980</a:t>
            </a:r>
            <a:r>
              <a:rPr lang="fr-FR" dirty="0"/>
              <a:t> :Période post indépendance : transfert à l’étranger sauf CCF.</a:t>
            </a:r>
          </a:p>
          <a:p>
            <a:r>
              <a:rPr lang="fr-FR" b="1" dirty="0">
                <a:solidFill>
                  <a:srgbClr val="FF0000"/>
                </a:solidFill>
              </a:rPr>
              <a:t>1982</a:t>
            </a:r>
            <a:r>
              <a:rPr lang="fr-FR" dirty="0"/>
              <a:t> Un centre étatique CNAS: clinique de </a:t>
            </a:r>
            <a:r>
              <a:rPr lang="fr-FR" dirty="0" err="1"/>
              <a:t>Bouismail</a:t>
            </a:r>
            <a:r>
              <a:rPr lang="fr-FR" dirty="0"/>
              <a:t> (Tipasa).</a:t>
            </a:r>
          </a:p>
          <a:p>
            <a:r>
              <a:rPr lang="fr-FR" b="1" dirty="0">
                <a:solidFill>
                  <a:srgbClr val="FF0000"/>
                </a:solidFill>
              </a:rPr>
              <a:t>1985</a:t>
            </a:r>
            <a:r>
              <a:rPr lang="fr-FR" dirty="0"/>
              <a:t> Chirurgie cardiaque à </a:t>
            </a:r>
            <a:r>
              <a:rPr lang="fr-FR" b="1" dirty="0"/>
              <a:t>cœur ouvert </a:t>
            </a:r>
            <a:r>
              <a:rPr lang="fr-FR" dirty="0"/>
              <a:t>en 1985 CHU Mustapha (Alger).</a:t>
            </a:r>
          </a:p>
          <a:p>
            <a:pPr marL="0" indent="0">
              <a:buNone/>
            </a:pPr>
            <a:r>
              <a:rPr lang="fr-FR" dirty="0"/>
              <a:t>     et en </a:t>
            </a:r>
            <a:r>
              <a:rPr lang="fr-FR" b="1" dirty="0"/>
              <a:t>1987</a:t>
            </a:r>
            <a:r>
              <a:rPr lang="fr-FR" dirty="0"/>
              <a:t> à </a:t>
            </a:r>
            <a:r>
              <a:rPr lang="fr-FR" dirty="0" err="1"/>
              <a:t>Meftah</a:t>
            </a:r>
            <a:r>
              <a:rPr lang="fr-FR" dirty="0"/>
              <a:t> (Blida) puis à Constantine et Oran.</a:t>
            </a:r>
          </a:p>
          <a:p>
            <a:r>
              <a:rPr lang="fr-FR" b="1" dirty="0">
                <a:solidFill>
                  <a:srgbClr val="FF0000"/>
                </a:solidFill>
              </a:rPr>
              <a:t>2006</a:t>
            </a:r>
            <a:r>
              <a:rPr lang="fr-FR" dirty="0"/>
              <a:t> conventionnement des cliniques privées par CNAS et CASNOS.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60 </a:t>
            </a:r>
            <a:r>
              <a:rPr lang="fr-FR" b="1" dirty="0" err="1">
                <a:solidFill>
                  <a:schemeClr val="accent2">
                    <a:lumMod val="75000"/>
                  </a:schemeClr>
                </a:solidFill>
              </a:rPr>
              <a:t>cath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2">
                    <a:lumMod val="75000"/>
                  </a:schemeClr>
                </a:solidFill>
              </a:rPr>
              <a:t>lab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/>
              <a:t>( 42 privés et 18 étatiques); Nord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&gt;&gt;&gt;&gt;&gt;</a:t>
            </a:r>
            <a:r>
              <a:rPr lang="fr-FR" dirty="0"/>
              <a:t>Sud.</a:t>
            </a:r>
          </a:p>
          <a:p>
            <a:r>
              <a:rPr lang="fr-FR" b="1" dirty="0"/>
              <a:t>5</a:t>
            </a:r>
            <a:r>
              <a:rPr lang="fr-FR" dirty="0"/>
              <a:t> cliniques conventionnées CNAS et CASNOS qui traitent l’enfant depuis près de 2 décennies.</a:t>
            </a:r>
          </a:p>
          <a:p>
            <a:r>
              <a:rPr lang="fr-FR" b="1" dirty="0"/>
              <a:t>2014</a:t>
            </a:r>
            <a:r>
              <a:rPr lang="fr-FR" dirty="0"/>
              <a:t> inauguration de l’hôpital </a:t>
            </a:r>
            <a:r>
              <a:rPr lang="fr-FR" dirty="0" err="1"/>
              <a:t>Yacef</a:t>
            </a:r>
            <a:r>
              <a:rPr lang="fr-FR" dirty="0"/>
              <a:t> Omar Draa Ben </a:t>
            </a:r>
            <a:r>
              <a:rPr lang="fr-FR" dirty="0" err="1"/>
              <a:t>Khedda</a:t>
            </a:r>
            <a:r>
              <a:rPr lang="fr-FR" dirty="0"/>
              <a:t> (Tizi Ouzou).</a:t>
            </a:r>
          </a:p>
          <a:p>
            <a:pPr marL="0" indent="0">
              <a:buNone/>
            </a:pP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35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0F71FB-AD51-C2E5-02FF-64BF5DBFF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1016"/>
            <a:ext cx="8596668" cy="112541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Major historical milestones in Algeria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589E8E-4440-19E6-5583-D4EFC49A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0671"/>
            <a:ext cx="8596668" cy="6457071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FF0000"/>
                </a:solidFill>
                <a:ea typeface="+mn-lt"/>
                <a:cs typeface="+mn-lt"/>
              </a:rPr>
              <a:t>The significant dates </a:t>
            </a:r>
            <a:r>
              <a:rPr lang="en-US" sz="7200" dirty="0">
                <a:ea typeface="+mn-lt"/>
                <a:cs typeface="+mn-lt"/>
              </a:rPr>
              <a:t>that have marked cardiac surgery and interventional cardiology (for adults and children) in Algeria.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ea typeface="+mn-lt"/>
                <a:cs typeface="+mn-lt"/>
              </a:rPr>
              <a:t>1962-1980</a:t>
            </a:r>
            <a:r>
              <a:rPr lang="en-US" sz="7200" dirty="0">
                <a:ea typeface="+mn-lt"/>
                <a:cs typeface="+mn-lt"/>
              </a:rPr>
              <a:t>: Post-independence period: transfer abroad except for CCF.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solidFill>
                  <a:srgbClr val="FF0000"/>
                </a:solidFill>
                <a:ea typeface="+mn-lt"/>
                <a:cs typeface="+mn-lt"/>
              </a:rPr>
              <a:t>1982</a:t>
            </a:r>
            <a:r>
              <a:rPr lang="en-US" sz="7200" dirty="0">
                <a:ea typeface="+mn-lt"/>
                <a:cs typeface="+mn-lt"/>
              </a:rPr>
              <a:t> A state center CNAS: </a:t>
            </a:r>
            <a:r>
              <a:rPr lang="en-US" sz="7200" dirty="0" err="1">
                <a:ea typeface="+mn-lt"/>
                <a:cs typeface="+mn-lt"/>
              </a:rPr>
              <a:t>Bouismail</a:t>
            </a:r>
            <a:r>
              <a:rPr lang="en-US" sz="7200" dirty="0">
                <a:ea typeface="+mn-lt"/>
                <a:cs typeface="+mn-lt"/>
              </a:rPr>
              <a:t> Clinic (</a:t>
            </a:r>
            <a:r>
              <a:rPr lang="en-US" sz="7200" dirty="0" err="1">
                <a:ea typeface="+mn-lt"/>
                <a:cs typeface="+mn-lt"/>
              </a:rPr>
              <a:t>Tipasa</a:t>
            </a:r>
            <a:r>
              <a:rPr lang="en-US" sz="7200" dirty="0">
                <a:ea typeface="+mn-lt"/>
                <a:cs typeface="+mn-lt"/>
              </a:rPr>
              <a:t>).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solidFill>
                  <a:srgbClr val="FF0000"/>
                </a:solidFill>
                <a:ea typeface="+mn-lt"/>
                <a:cs typeface="+mn-lt"/>
              </a:rPr>
              <a:t>1985</a:t>
            </a:r>
            <a:r>
              <a:rPr lang="en-US" sz="7200" dirty="0">
                <a:ea typeface="+mn-lt"/>
                <a:cs typeface="+mn-lt"/>
              </a:rPr>
              <a:t> Open-heart surgery in 1985 at </a:t>
            </a:r>
            <a:r>
              <a:rPr lang="en-US" sz="7200" dirty="0" smtClean="0">
                <a:ea typeface="+mn-lt"/>
                <a:cs typeface="+mn-lt"/>
              </a:rPr>
              <a:t>CHU Mustapha </a:t>
            </a:r>
            <a:r>
              <a:rPr lang="en-US" sz="7200" dirty="0">
                <a:ea typeface="+mn-lt"/>
                <a:cs typeface="+mn-lt"/>
              </a:rPr>
              <a:t>(Algiers</a:t>
            </a:r>
            <a:r>
              <a:rPr lang="en-US" sz="7200" dirty="0" smtClean="0">
                <a:ea typeface="+mn-lt"/>
                <a:cs typeface="+mn-lt"/>
              </a:rPr>
              <a:t>) </a:t>
            </a:r>
            <a:r>
              <a:rPr lang="en-US" sz="7200" dirty="0">
                <a:ea typeface="+mn-lt"/>
                <a:cs typeface="+mn-lt"/>
              </a:rPr>
              <a:t>and in </a:t>
            </a:r>
            <a:r>
              <a:rPr lang="en-US" sz="7200" b="1" dirty="0">
                <a:ea typeface="+mn-lt"/>
                <a:cs typeface="+mn-lt"/>
              </a:rPr>
              <a:t>1987</a:t>
            </a:r>
            <a:r>
              <a:rPr lang="en-US" sz="7200" dirty="0">
                <a:ea typeface="+mn-lt"/>
                <a:cs typeface="+mn-lt"/>
              </a:rPr>
              <a:t> in </a:t>
            </a:r>
            <a:r>
              <a:rPr lang="en-US" sz="7200" dirty="0" err="1">
                <a:ea typeface="+mn-lt"/>
                <a:cs typeface="+mn-lt"/>
              </a:rPr>
              <a:t>Meftah</a:t>
            </a:r>
            <a:r>
              <a:rPr lang="en-US" sz="7200" dirty="0">
                <a:ea typeface="+mn-lt"/>
                <a:cs typeface="+mn-lt"/>
              </a:rPr>
              <a:t> (Blida) then in Constantine and Oran.</a:t>
            </a:r>
            <a:endParaRPr lang="en-US" sz="7200" dirty="0"/>
          </a:p>
          <a:p>
            <a:pPr marL="0" indent="0">
              <a:buNone/>
            </a:pPr>
            <a:endParaRPr lang="en-US" sz="7200" dirty="0"/>
          </a:p>
          <a:p>
            <a:r>
              <a:rPr lang="en-US" sz="7200" b="1" dirty="0">
                <a:solidFill>
                  <a:srgbClr val="FF0000"/>
                </a:solidFill>
                <a:ea typeface="+mn-lt"/>
                <a:cs typeface="+mn-lt"/>
              </a:rPr>
              <a:t>2006</a:t>
            </a:r>
            <a:r>
              <a:rPr lang="en-US" sz="7200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7200" dirty="0">
                <a:ea typeface="+mn-lt"/>
                <a:cs typeface="+mn-lt"/>
              </a:rPr>
              <a:t>saw the emergence of private clinics.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ea typeface="+mn-lt"/>
                <a:cs typeface="+mn-lt"/>
              </a:rPr>
              <a:t>60</a:t>
            </a:r>
            <a:r>
              <a:rPr lang="en-US" sz="7200" dirty="0">
                <a:ea typeface="+mn-lt"/>
                <a:cs typeface="+mn-lt"/>
              </a:rPr>
              <a:t> </a:t>
            </a:r>
            <a:r>
              <a:rPr lang="en-US" sz="7200" dirty="0" err="1">
                <a:ea typeface="+mn-lt"/>
                <a:cs typeface="+mn-lt"/>
              </a:rPr>
              <a:t>cath</a:t>
            </a:r>
            <a:r>
              <a:rPr lang="en-US" sz="7200" dirty="0">
                <a:ea typeface="+mn-lt"/>
                <a:cs typeface="+mn-lt"/>
              </a:rPr>
              <a:t> labs (42 private and 18 public</a:t>
            </a:r>
            <a:r>
              <a:rPr lang="en-US" sz="7200" dirty="0" smtClean="0">
                <a:ea typeface="+mn-lt"/>
                <a:cs typeface="+mn-lt"/>
              </a:rPr>
              <a:t>) CNAS/CASNOS; </a:t>
            </a:r>
            <a:r>
              <a:rPr lang="en-US" sz="7200" dirty="0">
                <a:ea typeface="+mn-lt"/>
                <a:cs typeface="+mn-lt"/>
              </a:rPr>
              <a:t>North&gt;&gt;&gt;&gt;&gt;South.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ea typeface="+mn-lt"/>
                <a:cs typeface="+mn-lt"/>
              </a:rPr>
              <a:t>5</a:t>
            </a:r>
            <a:r>
              <a:rPr lang="en-US" sz="7200" dirty="0">
                <a:ea typeface="+mn-lt"/>
                <a:cs typeface="+mn-lt"/>
              </a:rPr>
              <a:t> </a:t>
            </a:r>
            <a:r>
              <a:rPr lang="en-US" sz="7200" dirty="0" smtClean="0">
                <a:ea typeface="+mn-lt"/>
                <a:cs typeface="+mn-lt"/>
              </a:rPr>
              <a:t> </a:t>
            </a:r>
            <a:r>
              <a:rPr lang="en-US" sz="7200" dirty="0">
                <a:ea typeface="+mn-lt"/>
                <a:cs typeface="+mn-lt"/>
              </a:rPr>
              <a:t>contracted clinics that have been treating children for nearly 2 decades.</a:t>
            </a:r>
            <a:endParaRPr lang="en-US" sz="7200" dirty="0"/>
          </a:p>
          <a:p>
            <a:endParaRPr lang="en-US" sz="7200" dirty="0"/>
          </a:p>
          <a:p>
            <a:r>
              <a:rPr lang="en-US" sz="7200" b="1" dirty="0">
                <a:ea typeface="+mn-lt"/>
                <a:cs typeface="+mn-lt"/>
              </a:rPr>
              <a:t>2014</a:t>
            </a:r>
            <a:r>
              <a:rPr lang="en-US" sz="7200" dirty="0">
                <a:ea typeface="+mn-lt"/>
                <a:cs typeface="+mn-lt"/>
              </a:rPr>
              <a:t> inauguration of the </a:t>
            </a:r>
            <a:r>
              <a:rPr lang="en-US" sz="7200" dirty="0" err="1">
                <a:ea typeface="+mn-lt"/>
                <a:cs typeface="+mn-lt"/>
              </a:rPr>
              <a:t>Yacef</a:t>
            </a:r>
            <a:r>
              <a:rPr lang="en-US" sz="7200" dirty="0">
                <a:ea typeface="+mn-lt"/>
                <a:cs typeface="+mn-lt"/>
              </a:rPr>
              <a:t> Omar </a:t>
            </a:r>
            <a:r>
              <a:rPr lang="en-US" sz="7200" dirty="0" err="1">
                <a:ea typeface="+mn-lt"/>
                <a:cs typeface="+mn-lt"/>
              </a:rPr>
              <a:t>Draa</a:t>
            </a:r>
            <a:r>
              <a:rPr lang="en-US" sz="7200" dirty="0">
                <a:ea typeface="+mn-lt"/>
                <a:cs typeface="+mn-lt"/>
              </a:rPr>
              <a:t> </a:t>
            </a:r>
            <a:r>
              <a:rPr lang="en-US" sz="7200" dirty="0" err="1">
                <a:ea typeface="+mn-lt"/>
                <a:cs typeface="+mn-lt"/>
              </a:rPr>
              <a:t>BenKheda</a:t>
            </a:r>
            <a:r>
              <a:rPr lang="en-US" sz="7200" dirty="0">
                <a:ea typeface="+mn-lt"/>
                <a:cs typeface="+mn-lt"/>
              </a:rPr>
              <a:t> Hospital (</a:t>
            </a:r>
            <a:r>
              <a:rPr lang="en-US" sz="7200" dirty="0" err="1">
                <a:ea typeface="+mn-lt"/>
                <a:cs typeface="+mn-lt"/>
              </a:rPr>
              <a:t>Tizi</a:t>
            </a:r>
            <a:r>
              <a:rPr lang="en-US" sz="7200" dirty="0">
                <a:ea typeface="+mn-lt"/>
                <a:cs typeface="+mn-lt"/>
              </a:rPr>
              <a:t> </a:t>
            </a:r>
            <a:r>
              <a:rPr lang="en-US" sz="7200" dirty="0" err="1">
                <a:ea typeface="+mn-lt"/>
                <a:cs typeface="+mn-lt"/>
              </a:rPr>
              <a:t>Ouzou</a:t>
            </a:r>
            <a:r>
              <a:rPr lang="en-US" sz="7200" dirty="0">
                <a:ea typeface="+mn-lt"/>
                <a:cs typeface="+mn-lt"/>
              </a:rPr>
              <a:t>).</a:t>
            </a:r>
            <a:endParaRPr lang="en-US" sz="7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Etat des lieux en Algérie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717965"/>
            <a:ext cx="8596668" cy="4323398"/>
          </a:xfrm>
        </p:spPr>
        <p:txBody>
          <a:bodyPr/>
          <a:lstStyle/>
          <a:p>
            <a:pPr marL="0" indent="0">
              <a:buNone/>
            </a:pP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Pas de transfert à l’étranger de patients cardiaques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Complémentarité totale des secteurs publiques et privés</a:t>
            </a:r>
          </a:p>
          <a:p>
            <a:pPr marL="0" indent="0">
              <a:buNone/>
            </a:pPr>
            <a:endParaRPr lang="fr-FR" b="1" dirty="0">
              <a:solidFill>
                <a:schemeClr val="accent4"/>
              </a:solidFill>
            </a:endParaRPr>
          </a:p>
          <a:p>
            <a:r>
              <a:rPr lang="fr-FR" b="1" dirty="0">
                <a:solidFill>
                  <a:schemeClr val="accent4"/>
                </a:solidFill>
              </a:rPr>
              <a:t>Peu de transfert de technologie efficace</a:t>
            </a:r>
          </a:p>
          <a:p>
            <a:r>
              <a:rPr lang="fr-FR" b="1" dirty="0">
                <a:solidFill>
                  <a:schemeClr val="accent4"/>
                </a:solidFill>
              </a:rPr>
              <a:t>La spécialité de </a:t>
            </a:r>
            <a:r>
              <a:rPr lang="fr-FR" b="1" dirty="0" err="1">
                <a:solidFill>
                  <a:schemeClr val="accent4"/>
                </a:solidFill>
              </a:rPr>
              <a:t>cardiopédiatrie</a:t>
            </a:r>
            <a:r>
              <a:rPr lang="fr-FR" b="1" dirty="0">
                <a:solidFill>
                  <a:schemeClr val="accent4"/>
                </a:solidFill>
              </a:rPr>
              <a:t> inexistante</a:t>
            </a:r>
          </a:p>
          <a:p>
            <a:r>
              <a:rPr lang="fr-FR" b="1" dirty="0">
                <a:solidFill>
                  <a:schemeClr val="accent4"/>
                </a:solidFill>
              </a:rPr>
              <a:t>Le peu d’intérêt à la </a:t>
            </a:r>
            <a:r>
              <a:rPr lang="fr-FR" b="1" dirty="0" err="1">
                <a:solidFill>
                  <a:schemeClr val="accent4"/>
                </a:solidFill>
              </a:rPr>
              <a:t>cardiopédiatrie</a:t>
            </a:r>
            <a:r>
              <a:rPr lang="fr-FR" b="1" dirty="0">
                <a:solidFill>
                  <a:schemeClr val="accent4"/>
                </a:solidFill>
              </a:rPr>
              <a:t> par les cardiologues de l’adulte</a:t>
            </a:r>
          </a:p>
          <a:p>
            <a:r>
              <a:rPr lang="fr-FR" b="1" dirty="0">
                <a:solidFill>
                  <a:schemeClr val="accent4"/>
                </a:solidFill>
              </a:rPr>
              <a:t>Pas de continuité du suivi jusqu’à l’âge adulte, déperdition importante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000" b="1" dirty="0">
                <a:solidFill>
                  <a:srgbClr val="FF0000"/>
                </a:solidFill>
              </a:rPr>
              <a:t>Pas de statistiques nationales par défaut de registre national</a:t>
            </a:r>
          </a:p>
          <a:p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2069B3-5624-E281-2A98-3BAFE41A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68825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Overview in Algeria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47E786-4C57-FE95-EA06-A5DBC042C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317"/>
            <a:ext cx="8596668" cy="43600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No transfer of cardiac patients abroad</a:t>
            </a:r>
            <a:endParaRPr lang="en-US" sz="2000" b="1" dirty="0"/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Total complementarity of the public and private sectors</a:t>
            </a:r>
          </a:p>
          <a:p>
            <a:endParaRPr lang="en-US" sz="2000" b="1" dirty="0"/>
          </a:p>
          <a:p>
            <a:r>
              <a:rPr lang="en-US" sz="2000" b="1" dirty="0">
                <a:solidFill>
                  <a:schemeClr val="accent4"/>
                </a:solidFill>
                <a:ea typeface="+mn-lt"/>
                <a:cs typeface="+mn-lt"/>
              </a:rPr>
              <a:t>A little effective technology transfer</a:t>
            </a:r>
            <a:endParaRPr lang="en-US" sz="2000" b="1" dirty="0"/>
          </a:p>
          <a:p>
            <a:r>
              <a:rPr lang="en-US" sz="2000" b="1" dirty="0">
                <a:solidFill>
                  <a:schemeClr val="accent4"/>
                </a:solidFill>
                <a:ea typeface="+mn-lt"/>
                <a:cs typeface="+mn-lt"/>
              </a:rPr>
              <a:t>The specialty of pediatric cardiology does not exist.</a:t>
            </a:r>
            <a:endParaRPr lang="en-US" sz="2000" b="1" dirty="0"/>
          </a:p>
          <a:p>
            <a:r>
              <a:rPr lang="en-US" sz="2000" b="1" dirty="0">
                <a:solidFill>
                  <a:schemeClr val="accent4"/>
                </a:solidFill>
                <a:ea typeface="+mn-lt"/>
                <a:cs typeface="+mn-lt"/>
              </a:rPr>
              <a:t>The little interest in pediatric cardiology by adult cardiologists</a:t>
            </a:r>
            <a:endParaRPr lang="en-US" sz="2000" b="1" dirty="0"/>
          </a:p>
          <a:p>
            <a:r>
              <a:rPr lang="en-US" sz="2000" b="1" dirty="0">
                <a:solidFill>
                  <a:schemeClr val="accent4"/>
                </a:solidFill>
                <a:ea typeface="+mn-lt"/>
                <a:cs typeface="+mn-lt"/>
              </a:rPr>
              <a:t>No continuity / follow-up until adulthood, significant dropout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>
                <a:solidFill>
                  <a:srgbClr val="C00000"/>
                </a:solidFill>
                <a:ea typeface="+mn-lt"/>
                <a:cs typeface="+mn-lt"/>
              </a:rPr>
              <a:t>No national statistics due to lack of national registry</a:t>
            </a:r>
          </a:p>
        </p:txBody>
      </p:sp>
    </p:spTree>
    <p:extLst>
      <p:ext uri="{BB962C8B-B14F-4D97-AF65-F5344CB8AC3E}">
        <p14:creationId xmlns:p14="http://schemas.microsoft.com/office/powerpoint/2010/main" val="17562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661622" y="214290"/>
            <a:ext cx="88201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3829 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New cases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congenital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heart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diseases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2010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6387" name="ZoneTexte 10"/>
          <p:cNvSpPr txBox="1">
            <a:spLocks noChangeArrowheads="1"/>
          </p:cNvSpPr>
          <p:nvPr/>
        </p:nvSpPr>
        <p:spPr bwMode="auto">
          <a:xfrm>
            <a:off x="1" y="1"/>
            <a:ext cx="3000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C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0" name="Graphique 9"/>
          <p:cNvGraphicFramePr/>
          <p:nvPr>
            <p:extLst>
              <p:ext uri="{D42A27DB-BD31-4B8C-83A1-F6EECF244321}">
                <p14:modId xmlns:p14="http://schemas.microsoft.com/office/powerpoint/2010/main" val="1495693909"/>
              </p:ext>
            </p:extLst>
          </p:nvPr>
        </p:nvGraphicFramePr>
        <p:xfrm>
          <a:off x="520505" y="1428736"/>
          <a:ext cx="10433279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90" name="ZoneTexte 10"/>
          <p:cNvSpPr txBox="1">
            <a:spLocks noChangeArrowheads="1"/>
          </p:cNvSpPr>
          <p:nvPr/>
        </p:nvSpPr>
        <p:spPr bwMode="auto">
          <a:xfrm>
            <a:off x="2715358" y="779570"/>
            <a:ext cx="4712678" cy="40011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By type of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</a:rPr>
              <a:t>pathology</a:t>
            </a:r>
            <a:endParaRPr lang="fr-FR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0" name="ZoneTexte 10"/>
          <p:cNvSpPr txBox="1">
            <a:spLocks noChangeArrowheads="1"/>
          </p:cNvSpPr>
          <p:nvPr/>
        </p:nvSpPr>
        <p:spPr bwMode="auto">
          <a:xfrm>
            <a:off x="1" y="115889"/>
            <a:ext cx="3000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C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5517" name="ZoneTexte 17"/>
          <p:cNvSpPr txBox="1">
            <a:spLocks noChangeArrowheads="1"/>
          </p:cNvSpPr>
          <p:nvPr/>
        </p:nvSpPr>
        <p:spPr bwMode="auto">
          <a:xfrm>
            <a:off x="1942733" y="173973"/>
            <a:ext cx="62476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8747 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New cases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recorded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2014</a:t>
            </a: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1581750697"/>
              </p:ext>
            </p:extLst>
          </p:nvPr>
        </p:nvGraphicFramePr>
        <p:xfrm>
          <a:off x="0" y="1409110"/>
          <a:ext cx="10485268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0">
            <a:extLst>
              <a:ext uri="{FF2B5EF4-FFF2-40B4-BE49-F238E27FC236}">
                <a16:creationId xmlns="" xmlns:a16="http://schemas.microsoft.com/office/drawing/2014/main" id="{68D557DA-5AEB-3CA7-0EFB-7437B6812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0227" y="697193"/>
            <a:ext cx="4712678" cy="40011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By type of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</a:rPr>
              <a:t>pathology</a:t>
            </a:r>
            <a:endParaRPr lang="fr-FR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3744" y="251660"/>
            <a:ext cx="8219016" cy="55796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taken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care of by CNAS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3744" y="2182643"/>
            <a:ext cx="8596668" cy="1875008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In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3200" dirty="0">
                <a:solidFill>
                  <a:srgbClr val="FF0000"/>
                </a:solidFill>
              </a:rPr>
              <a:t>2016</a:t>
            </a:r>
            <a:r>
              <a:rPr lang="fr-FR" sz="2400" dirty="0"/>
              <a:t>, the CNAS </a:t>
            </a:r>
            <a:r>
              <a:rPr lang="fr-FR" sz="2400" dirty="0" err="1"/>
              <a:t>took</a:t>
            </a:r>
            <a:r>
              <a:rPr lang="fr-FR" sz="2400" dirty="0"/>
              <a:t> care of </a:t>
            </a:r>
            <a:r>
              <a:rPr lang="fr-FR" sz="3200" dirty="0">
                <a:solidFill>
                  <a:srgbClr val="FF0000"/>
                </a:solidFill>
              </a:rPr>
              <a:t>1728</a:t>
            </a:r>
            <a:r>
              <a:rPr lang="fr-FR" sz="2400" dirty="0"/>
              <a:t> </a:t>
            </a:r>
            <a:r>
              <a:rPr lang="fr-FR" sz="2400" dirty="0" err="1"/>
              <a:t>children</a:t>
            </a:r>
            <a:endParaRPr lang="fr-FR" sz="2400" dirty="0"/>
          </a:p>
          <a:p>
            <a:pPr>
              <a:buNone/>
            </a:pPr>
            <a:endParaRPr lang="fr-FR" sz="2400" dirty="0"/>
          </a:p>
          <a:p>
            <a:r>
              <a:rPr lang="fr-FR" sz="2400" dirty="0" err="1"/>
              <a:t>Entrusted</a:t>
            </a:r>
            <a:r>
              <a:rPr lang="fr-FR" sz="2400" dirty="0"/>
              <a:t> to the good care of surgeons and </a:t>
            </a:r>
            <a:r>
              <a:rPr lang="fr-FR" sz="2400" dirty="0" err="1"/>
              <a:t>interventional</a:t>
            </a:r>
            <a:r>
              <a:rPr lang="fr-FR" sz="2400" dirty="0"/>
              <a:t> </a:t>
            </a:r>
            <a:r>
              <a:rPr lang="fr-FR" sz="2400" dirty="0" err="1"/>
              <a:t>cardiologists</a:t>
            </a:r>
            <a:r>
              <a:rPr lang="fr-FR" sz="2400" dirty="0"/>
              <a:t>, </a:t>
            </a:r>
            <a:r>
              <a:rPr lang="fr-FR" sz="2400" dirty="0" err="1"/>
              <a:t>praticing</a:t>
            </a:r>
            <a:r>
              <a:rPr lang="fr-FR" sz="2400" dirty="0"/>
              <a:t> in the </a:t>
            </a:r>
            <a:r>
              <a:rPr lang="fr-FR" sz="2400" dirty="0" err="1"/>
              <a:t>contracted</a:t>
            </a:r>
            <a:r>
              <a:rPr lang="fr-FR" sz="2400" dirty="0"/>
              <a:t> </a:t>
            </a:r>
            <a:r>
              <a:rPr lang="fr-FR" sz="2400" dirty="0" err="1"/>
              <a:t>clinics</a:t>
            </a:r>
            <a:r>
              <a:rPr lang="fr-FR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AutoShape 2"/>
          <p:cNvSpPr>
            <a:spLocks noChangeArrowheads="1"/>
          </p:cNvSpPr>
          <p:nvPr/>
        </p:nvSpPr>
        <p:spPr bwMode="auto">
          <a:xfrm>
            <a:off x="2610671" y="2468082"/>
            <a:ext cx="6792390" cy="1722443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rIns="18000" anchor="ctr"/>
          <a:lstStyle/>
          <a:p>
            <a:pPr eaLnBrk="0" hangingPunct="0"/>
            <a:r>
              <a:rPr kumimoji="1" lang="fr-F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	 	</a:t>
            </a:r>
          </a:p>
          <a:p>
            <a:pPr algn="ctr" eaLnBrk="0" hangingPunct="0"/>
            <a:r>
              <a:rPr kumimoji="1"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	</a:t>
            </a:r>
            <a:r>
              <a:rPr kumimoji="1" lang="fr-FR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No </a:t>
            </a:r>
            <a:r>
              <a:rPr kumimoji="1" lang="fr-FR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conflict</a:t>
            </a:r>
            <a:r>
              <a:rPr kumimoji="1" lang="fr-FR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of </a:t>
            </a:r>
            <a:r>
              <a:rPr kumimoji="1" lang="fr-FR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interest</a:t>
            </a:r>
            <a:endParaRPr kumimoji="1" lang="fr-FR" sz="12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0" hangingPunct="0"/>
            <a:endParaRPr kumimoji="1" lang="fr-FR" sz="3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3462339" y="3711576"/>
            <a:ext cx="1847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ctr" eaLnBrk="0" hangingPunct="0"/>
            <a:endParaRPr kumimoji="1" lang="fr-FR" sz="3600" b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 eaLnBrk="0" hangingPunct="0"/>
            <a:endParaRPr kumimoji="1" lang="fr-FR" sz="3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69C7EFD-1938-FD80-CC41-3C3953DA9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D258F2E-DCEA-0F4F-1137-686DE0D9752D}"/>
              </a:ext>
            </a:extLst>
          </p:cNvPr>
          <p:cNvSpPr txBox="1"/>
          <p:nvPr/>
        </p:nvSpPr>
        <p:spPr>
          <a:xfrm>
            <a:off x="-309488" y="204643"/>
            <a:ext cx="10922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surgical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interventions by type</a:t>
            </a:r>
          </a:p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pathology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Bouismail</a:t>
            </a:r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="" xmlns:a16="http://schemas.microsoft.com/office/drawing/2014/main" id="{476136A6-AE58-3FE3-8F03-EC565DAB00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170434"/>
              </p:ext>
            </p:extLst>
          </p:nvPr>
        </p:nvGraphicFramePr>
        <p:xfrm>
          <a:off x="831109" y="1285236"/>
          <a:ext cx="8640878" cy="514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17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3BCCFA3-ED5F-6564-249C-6019C6E32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1">
            <a:extLst>
              <a:ext uri="{FF2B5EF4-FFF2-40B4-BE49-F238E27FC236}">
                <a16:creationId xmlns="" xmlns:a16="http://schemas.microsoft.com/office/drawing/2014/main" id="{6FDB7DE1-BE46-C2EB-EA4F-C3B69F9B3A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9490007"/>
              </p:ext>
            </p:extLst>
          </p:nvPr>
        </p:nvGraphicFramePr>
        <p:xfrm>
          <a:off x="985751" y="1158750"/>
          <a:ext cx="8641080" cy="5148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01AA5B6-B00A-0E9F-EB0A-6CB9BF109887}"/>
              </a:ext>
            </a:extLst>
          </p:cNvPr>
          <p:cNvSpPr txBox="1"/>
          <p:nvPr/>
        </p:nvSpPr>
        <p:spPr>
          <a:xfrm>
            <a:off x="-309488" y="204643"/>
            <a:ext cx="10922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surgical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interventions by type</a:t>
            </a:r>
          </a:p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pathology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Bouismail</a:t>
            </a:r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0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2173" y="437665"/>
            <a:ext cx="9047691" cy="100061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surgical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interventions 2014-2024 CASNOS</a:t>
            </a:r>
            <a:b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12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12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1800" b="1" dirty="0">
                <a:solidFill>
                  <a:srgbClr val="FF0000"/>
                </a:solidFill>
              </a:rPr>
              <a:t>(</a:t>
            </a:r>
            <a:r>
              <a:rPr lang="fr-FR" sz="1800" b="1" dirty="0" err="1">
                <a:solidFill>
                  <a:srgbClr val="FF0000"/>
                </a:solidFill>
              </a:rPr>
              <a:t>moy</a:t>
            </a:r>
            <a:r>
              <a:rPr lang="fr-FR" sz="1800" b="1" dirty="0">
                <a:solidFill>
                  <a:srgbClr val="FF0000"/>
                </a:solidFill>
              </a:rPr>
              <a:t>=300/y    TOF= 20%)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458984"/>
              </p:ext>
            </p:extLst>
          </p:nvPr>
        </p:nvGraphicFramePr>
        <p:xfrm>
          <a:off x="677863" y="1758465"/>
          <a:ext cx="889476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6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236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236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236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29665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 err="1"/>
                        <a:t>Years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Nb enfants transférés vers les cliniques privées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Nb TOF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% TOF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186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8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="" xmlns:a16="http://schemas.microsoft.com/office/drawing/2014/main" id="{935FDBAA-226A-68F1-FB09-2186A6CDCD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7857694"/>
              </p:ext>
            </p:extLst>
          </p:nvPr>
        </p:nvGraphicFramePr>
        <p:xfrm>
          <a:off x="500282" y="1719297"/>
          <a:ext cx="8862793" cy="4519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FA460E5-CEF5-B6D7-C178-D88CD801CF4D}"/>
              </a:ext>
            </a:extLst>
          </p:cNvPr>
          <p:cNvSpPr txBox="1"/>
          <p:nvPr/>
        </p:nvSpPr>
        <p:spPr>
          <a:xfrm>
            <a:off x="383598" y="290368"/>
            <a:ext cx="89794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Number of surgical interventions for congenital heart diseases carried out 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From 2020-2024 by CASNOS</a:t>
            </a:r>
          </a:p>
        </p:txBody>
      </p:sp>
    </p:spTree>
    <p:extLst>
      <p:ext uri="{BB962C8B-B14F-4D97-AF65-F5344CB8AC3E}">
        <p14:creationId xmlns:p14="http://schemas.microsoft.com/office/powerpoint/2010/main" val="206127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6699" y="183234"/>
            <a:ext cx="8021977" cy="1091384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operated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on at </a:t>
            </a:r>
            <a:b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Diar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Saada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clinic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(Algiers)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929" y="1513609"/>
            <a:ext cx="8886075" cy="1762991"/>
          </a:xfrm>
        </p:spPr>
        <p:txBody>
          <a:bodyPr/>
          <a:lstStyle/>
          <a:p>
            <a:r>
              <a:rPr lang="fr-FR" dirty="0" err="1"/>
              <a:t>From</a:t>
            </a:r>
            <a:r>
              <a:rPr lang="fr-FR" dirty="0"/>
              <a:t> 2014 - 2024  = 8730 </a:t>
            </a:r>
            <a:r>
              <a:rPr lang="fr-FR" dirty="0" err="1"/>
              <a:t>congenital</a:t>
            </a:r>
            <a:r>
              <a:rPr lang="fr-FR" dirty="0"/>
              <a:t> </a:t>
            </a:r>
            <a:r>
              <a:rPr lang="fr-FR" dirty="0" err="1"/>
              <a:t>heart</a:t>
            </a:r>
            <a:r>
              <a:rPr lang="fr-FR" dirty="0"/>
              <a:t> </a:t>
            </a:r>
            <a:r>
              <a:rPr lang="fr-FR" dirty="0" err="1"/>
              <a:t>diseases</a:t>
            </a:r>
            <a:endParaRPr lang="fr-FR" dirty="0"/>
          </a:p>
          <a:p>
            <a:r>
              <a:rPr lang="fr-FR" b="1" dirty="0">
                <a:solidFill>
                  <a:srgbClr val="FF0000"/>
                </a:solidFill>
              </a:rPr>
              <a:t>1130 TOF or 12.94 %</a:t>
            </a:r>
          </a:p>
          <a:p>
            <a:r>
              <a:rPr lang="fr-FR" dirty="0"/>
              <a:t>229 palliative </a:t>
            </a:r>
            <a:r>
              <a:rPr lang="fr-FR" dirty="0" err="1"/>
              <a:t>treatment</a:t>
            </a:r>
            <a:endParaRPr lang="fr-FR" dirty="0"/>
          </a:p>
          <a:p>
            <a:r>
              <a:rPr lang="fr-FR" dirty="0"/>
              <a:t>901 radical cures : 32% </a:t>
            </a:r>
            <a:r>
              <a:rPr lang="fr-FR" dirty="0" err="1"/>
              <a:t>regular</a:t>
            </a:r>
            <a:r>
              <a:rPr lang="fr-FR" dirty="0"/>
              <a:t> </a:t>
            </a:r>
            <a:r>
              <a:rPr lang="fr-FR" dirty="0" err="1"/>
              <a:t>forms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628371"/>
              </p:ext>
            </p:extLst>
          </p:nvPr>
        </p:nvGraphicFramePr>
        <p:xfrm>
          <a:off x="387929" y="3581400"/>
          <a:ext cx="9203744" cy="16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3670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</a:tblGrid>
              <a:tr h="80009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009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74 </a:t>
                      </a:r>
                    </a:p>
                    <a:p>
                      <a:pPr algn="ctr"/>
                      <a:r>
                        <a:rPr lang="fr-FR" dirty="0"/>
                        <a:t>TOF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56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691B744-AA89-FFA7-0A55-1F4724D2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4E511684-5666-01E2-9831-6E10AA3A714B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74948317"/>
              </p:ext>
            </p:extLst>
          </p:nvPr>
        </p:nvGraphicFramePr>
        <p:xfrm>
          <a:off x="498764" y="932873"/>
          <a:ext cx="11231414" cy="57710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2461">
                  <a:extLst>
                    <a:ext uri="{9D8B030D-6E8A-4147-A177-3AD203B41FA5}">
                      <a16:colId xmlns="" xmlns:a16="http://schemas.microsoft.com/office/drawing/2014/main" val="419545447"/>
                    </a:ext>
                  </a:extLst>
                </a:gridCol>
                <a:gridCol w="1847128">
                  <a:extLst>
                    <a:ext uri="{9D8B030D-6E8A-4147-A177-3AD203B41FA5}">
                      <a16:colId xmlns="" xmlns:a16="http://schemas.microsoft.com/office/drawing/2014/main" val="289708317"/>
                    </a:ext>
                  </a:extLst>
                </a:gridCol>
                <a:gridCol w="1540365">
                  <a:extLst>
                    <a:ext uri="{9D8B030D-6E8A-4147-A177-3AD203B41FA5}">
                      <a16:colId xmlns="" xmlns:a16="http://schemas.microsoft.com/office/drawing/2014/main" val="2210609437"/>
                    </a:ext>
                  </a:extLst>
                </a:gridCol>
                <a:gridCol w="1540365">
                  <a:extLst>
                    <a:ext uri="{9D8B030D-6E8A-4147-A177-3AD203B41FA5}">
                      <a16:colId xmlns="" xmlns:a16="http://schemas.microsoft.com/office/drawing/2014/main" val="1628521334"/>
                    </a:ext>
                  </a:extLst>
                </a:gridCol>
                <a:gridCol w="1540365">
                  <a:extLst>
                    <a:ext uri="{9D8B030D-6E8A-4147-A177-3AD203B41FA5}">
                      <a16:colId xmlns="" xmlns:a16="http://schemas.microsoft.com/office/drawing/2014/main" val="299326697"/>
                    </a:ext>
                  </a:extLst>
                </a:gridCol>
                <a:gridCol w="1540365">
                  <a:extLst>
                    <a:ext uri="{9D8B030D-6E8A-4147-A177-3AD203B41FA5}">
                      <a16:colId xmlns="" xmlns:a16="http://schemas.microsoft.com/office/drawing/2014/main" val="2657922639"/>
                    </a:ext>
                  </a:extLst>
                </a:gridCol>
                <a:gridCol w="1540365">
                  <a:extLst>
                    <a:ext uri="{9D8B030D-6E8A-4147-A177-3AD203B41FA5}">
                      <a16:colId xmlns="" xmlns:a16="http://schemas.microsoft.com/office/drawing/2014/main" val="1504511248"/>
                    </a:ext>
                  </a:extLst>
                </a:gridCol>
              </a:tblGrid>
              <a:tr h="5701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Auteurs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Origine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Année</a:t>
                      </a:r>
                      <a:r>
                        <a:rPr lang="en-US" sz="16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Nombre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Age (an)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‰ </a:t>
                      </a:r>
                    </a:p>
                    <a:p>
                      <a:pPr algn="ctr"/>
                      <a:r>
                        <a:rPr lang="en-US" sz="1600" dirty="0"/>
                        <a:t>Card. Cong.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% T4F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46067439"/>
                  </a:ext>
                </a:extLst>
              </a:tr>
              <a:tr h="810202">
                <a:tc>
                  <a:txBody>
                    <a:bodyPr/>
                    <a:lstStyle/>
                    <a:p>
                      <a:r>
                        <a:rPr lang="en-US" sz="1600" dirty="0"/>
                        <a:t>M. SARI AHMED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Alger</a:t>
                      </a:r>
                    </a:p>
                    <a:p>
                      <a:pPr algn="ctr"/>
                      <a:r>
                        <a:rPr lang="en-US" sz="1600" dirty="0" err="1"/>
                        <a:t>Dépistage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err="1"/>
                        <a:t>scolaire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1983-1984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83463866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r>
                        <a:rPr lang="en-US" sz="1600" dirty="0"/>
                        <a:t>D. NIBOUCHE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Alger</a:t>
                      </a:r>
                    </a:p>
                    <a:p>
                      <a:pPr algn="ctr"/>
                      <a:r>
                        <a:rPr lang="en-US" sz="1600" dirty="0" err="1"/>
                        <a:t>Cardiologie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1970-1992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88</a:t>
                      </a:r>
                    </a:p>
                    <a:p>
                      <a:pPr algn="ctr"/>
                      <a:r>
                        <a:rPr lang="en-US" sz="1600" dirty="0"/>
                        <a:t>T4F </a:t>
                      </a:r>
                      <a:r>
                        <a:rPr lang="en-US" sz="1600" dirty="0" err="1"/>
                        <a:t>opérées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1 - 23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49434391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/>
                        <a:t>A. HADDAD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Alger</a:t>
                      </a:r>
                    </a:p>
                    <a:p>
                      <a:pPr algn="ctr"/>
                      <a:r>
                        <a:rPr lang="en-US" sz="1600" dirty="0" err="1"/>
                        <a:t>Chir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Cardiaque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1995 – 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 – 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29346908"/>
                  </a:ext>
                </a:extLst>
              </a:tr>
              <a:tr h="810202">
                <a:tc>
                  <a:txBody>
                    <a:bodyPr/>
                    <a:lstStyle/>
                    <a:p>
                      <a:r>
                        <a:rPr lang="en-US" sz="1600" dirty="0"/>
                        <a:t>Y.</a:t>
                      </a:r>
                      <a:r>
                        <a:rPr lang="en-US" sz="1600" baseline="0" dirty="0"/>
                        <a:t> DJELLOULI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Alger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Clinique</a:t>
                      </a:r>
                      <a:r>
                        <a:rPr lang="en-US" sz="1600" baseline="0" dirty="0"/>
                        <a:t> Ibn Sina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2016 – 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187</a:t>
                      </a:r>
                      <a:r>
                        <a:rPr lang="en-US" sz="1600" baseline="0" dirty="0"/>
                        <a:t> CCC/</a:t>
                      </a:r>
                      <a:r>
                        <a:rPr lang="en-US" sz="1600" dirty="0"/>
                        <a:t> </a:t>
                      </a:r>
                    </a:p>
                    <a:p>
                      <a:pPr algn="ctr"/>
                      <a:r>
                        <a:rPr lang="en-US" sz="1600" dirty="0"/>
                        <a:t>619</a:t>
                      </a:r>
                      <a:r>
                        <a:rPr lang="en-US" sz="1600" baseline="0" dirty="0"/>
                        <a:t> CC </a:t>
                      </a:r>
                      <a:r>
                        <a:rPr lang="en-US" sz="1600" baseline="0" dirty="0" err="1"/>
                        <a:t>opérées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0- 10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44984457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r>
                        <a:rPr lang="en-US" sz="1600" dirty="0"/>
                        <a:t>S.M. GHOMARI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Tlemcen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 err="1"/>
                        <a:t>Néonatalogie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2005 – 2009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Naissances </a:t>
                      </a:r>
                      <a:r>
                        <a:rPr lang="en-US" sz="1600" dirty="0" err="1"/>
                        <a:t>Vivantes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10708418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r>
                        <a:rPr lang="en-US" sz="1600" dirty="0" err="1"/>
                        <a:t>Dj</a:t>
                      </a:r>
                      <a:r>
                        <a:rPr lang="en-US" sz="1600" dirty="0"/>
                        <a:t>. CHELIREM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HCA</a:t>
                      </a:r>
                    </a:p>
                    <a:p>
                      <a:pPr algn="ctr"/>
                      <a:r>
                        <a:rPr lang="en-US" sz="1600" dirty="0" err="1"/>
                        <a:t>Néonatalogie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2016 –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Naissances </a:t>
                      </a:r>
                      <a:r>
                        <a:rPr lang="en-US" sz="1600" dirty="0" err="1"/>
                        <a:t>Vivantes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7554496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r>
                        <a:rPr lang="en-US" sz="1600" dirty="0"/>
                        <a:t>M. MEDJROUBI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Constantine</a:t>
                      </a:r>
                    </a:p>
                    <a:p>
                      <a:pPr algn="ctr"/>
                      <a:r>
                        <a:rPr lang="en-US" sz="1600" dirty="0" err="1"/>
                        <a:t>Pédiatrie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616 </a:t>
                      </a:r>
                    </a:p>
                    <a:p>
                      <a:pPr algn="ctr"/>
                      <a:r>
                        <a:rPr lang="en-US" sz="1600" dirty="0" err="1"/>
                        <a:t>opérés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0-14 </a:t>
                      </a:r>
                      <a:r>
                        <a:rPr lang="en-US" sz="1600" dirty="0" err="1"/>
                        <a:t>ans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18284130"/>
                  </a:ext>
                </a:extLst>
              </a:tr>
              <a:tr h="593122">
                <a:tc>
                  <a:txBody>
                    <a:bodyPr/>
                    <a:lstStyle/>
                    <a:p>
                      <a:r>
                        <a:rPr lang="en-US" sz="1600" dirty="0"/>
                        <a:t>R. BOUREGHDA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Tizi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Ouzou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 err="1"/>
                        <a:t>Pédiatrie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 –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9506648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0F97A85-D373-F660-FEA0-6342213969B0}"/>
              </a:ext>
            </a:extLst>
          </p:cNvPr>
          <p:cNvSpPr txBox="1"/>
          <p:nvPr/>
        </p:nvSpPr>
        <p:spPr>
          <a:xfrm>
            <a:off x="300940" y="214168"/>
            <a:ext cx="8940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Work carried out in Algeria</a:t>
            </a:r>
          </a:p>
        </p:txBody>
      </p:sp>
    </p:spTree>
    <p:extLst>
      <p:ext uri="{BB962C8B-B14F-4D97-AF65-F5344CB8AC3E}">
        <p14:creationId xmlns:p14="http://schemas.microsoft.com/office/powerpoint/2010/main" val="26372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BAAEE5-44A2-2C39-8ABC-4C0564394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1083212"/>
            <a:ext cx="9706707" cy="5689063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Emergence of a growing population to be managed qualitatively and quantitatively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Creation of an </a:t>
            </a:r>
            <a:r>
              <a:rPr lang="en-US" sz="7200" b="1" dirty="0">
                <a:ea typeface="+mn-lt"/>
                <a:cs typeface="+mn-lt"/>
              </a:rPr>
              <a:t>expertise</a:t>
            </a:r>
            <a:r>
              <a:rPr lang="en-US" sz="7200" dirty="0">
                <a:ea typeface="+mn-lt"/>
                <a:cs typeface="+mn-lt"/>
              </a:rPr>
              <a:t> structure with a high-performance technical platform</a:t>
            </a:r>
            <a:endParaRPr lang="en-US" sz="7200" dirty="0"/>
          </a:p>
          <a:p>
            <a:pPr marL="0" indent="0">
              <a:spcBef>
                <a:spcPts val="800"/>
              </a:spcBef>
              <a:buNone/>
            </a:pPr>
            <a:r>
              <a:rPr lang="en-US" sz="7200" dirty="0"/>
              <a:t>	</a:t>
            </a:r>
            <a:r>
              <a:rPr lang="en-US" sz="7200" dirty="0">
                <a:ea typeface="+mn-lt"/>
                <a:cs typeface="+mn-lt"/>
              </a:rPr>
              <a:t>Multidisciplinary teamwork</a:t>
            </a:r>
            <a:endParaRPr lang="en-US" sz="7200" dirty="0"/>
          </a:p>
          <a:p>
            <a:pPr marL="0" indent="0">
              <a:spcBef>
                <a:spcPts val="800"/>
              </a:spcBef>
              <a:buNone/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Training of </a:t>
            </a:r>
            <a:r>
              <a:rPr lang="en-US" sz="7200" b="1" dirty="0">
                <a:ea typeface="+mn-lt"/>
                <a:cs typeface="+mn-lt"/>
              </a:rPr>
              <a:t>pediatric cardiologists </a:t>
            </a:r>
            <a:r>
              <a:rPr lang="en-US" sz="7200" dirty="0">
                <a:ea typeface="+mn-lt"/>
                <a:cs typeface="+mn-lt"/>
              </a:rPr>
              <a:t>by teaching the specialty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b="1" dirty="0">
                <a:ea typeface="+mn-lt"/>
                <a:cs typeface="+mn-lt"/>
              </a:rPr>
              <a:t>Network</a:t>
            </a:r>
            <a:r>
              <a:rPr lang="en-US" sz="7200" dirty="0">
                <a:ea typeface="+mn-lt"/>
                <a:cs typeface="+mn-lt"/>
              </a:rPr>
              <a:t> organization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Training of personnel through </a:t>
            </a:r>
            <a:r>
              <a:rPr lang="en-US" sz="7200" b="1" dirty="0">
                <a:ea typeface="+mn-lt"/>
                <a:cs typeface="+mn-lt"/>
              </a:rPr>
              <a:t>effective technology transfer</a:t>
            </a:r>
            <a:endParaRPr lang="en-US" sz="7200" b="1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Management of the entry process for adolescent and adult patients, in order to avoid </a:t>
            </a:r>
            <a:r>
              <a:rPr lang="en-US" sz="7200" b="1" dirty="0">
                <a:ea typeface="+mn-lt"/>
                <a:cs typeface="+mn-lt"/>
              </a:rPr>
              <a:t>loss of follow-up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b="1" dirty="0">
                <a:solidFill>
                  <a:srgbClr val="C00000"/>
                </a:solidFill>
                <a:ea typeface="+mn-lt"/>
                <a:cs typeface="+mn-lt"/>
              </a:rPr>
              <a:t>Opening of a national registry for congenital heart diseases</a:t>
            </a:r>
            <a:endParaRPr lang="en-US" sz="7200" b="1" dirty="0">
              <a:solidFill>
                <a:srgbClr val="C00000"/>
              </a:solidFill>
            </a:endParaRPr>
          </a:p>
          <a:p>
            <a:pPr>
              <a:spcBef>
                <a:spcPts val="800"/>
              </a:spcBef>
            </a:pPr>
            <a:endParaRPr lang="en-US" sz="7200" b="1" dirty="0"/>
          </a:p>
          <a:p>
            <a:pPr>
              <a:spcBef>
                <a:spcPts val="800"/>
              </a:spcBef>
            </a:pPr>
            <a:r>
              <a:rPr lang="en-US" sz="7200" b="1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Given the statistics presented, we are on the right track and remain optimistic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413E2A2-B71B-5D09-6C3A-C1FB99AD572C}"/>
              </a:ext>
            </a:extLst>
          </p:cNvPr>
          <p:cNvSpPr txBox="1">
            <a:spLocks/>
          </p:cNvSpPr>
          <p:nvPr/>
        </p:nvSpPr>
        <p:spPr>
          <a:xfrm>
            <a:off x="3126798" y="228600"/>
            <a:ext cx="4455102" cy="7715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 err="1">
                <a:solidFill>
                  <a:schemeClr val="accent2">
                    <a:lumMod val="75000"/>
                  </a:schemeClr>
                </a:solidFill>
              </a:rPr>
              <a:t>Takeaway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 Messages</a:t>
            </a:r>
          </a:p>
        </p:txBody>
      </p:sp>
    </p:spTree>
    <p:extLst>
      <p:ext uri="{BB962C8B-B14F-4D97-AF65-F5344CB8AC3E}">
        <p14:creationId xmlns:p14="http://schemas.microsoft.com/office/powerpoint/2010/main" val="22390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273" y="609600"/>
            <a:ext cx="4455102" cy="771525"/>
          </a:xfrm>
        </p:spPr>
        <p:txBody>
          <a:bodyPr/>
          <a:lstStyle/>
          <a:p>
            <a:r>
              <a:rPr lang="fr-FR" b="1" dirty="0" err="1">
                <a:solidFill>
                  <a:schemeClr val="accent2">
                    <a:lumMod val="75000"/>
                  </a:schemeClr>
                </a:solidFill>
              </a:rPr>
              <a:t>Takeaway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Emergence d’une population grandissante à prendre en charge qualitativement et quantitativement</a:t>
            </a:r>
          </a:p>
          <a:p>
            <a:r>
              <a:rPr lang="fr-FR" dirty="0"/>
              <a:t>Création d’une structure d’expertise avec plateau technique performant</a:t>
            </a:r>
          </a:p>
          <a:p>
            <a:r>
              <a:rPr lang="fr-FR" dirty="0"/>
              <a:t>Travail en équipe multidisciplinaire</a:t>
            </a:r>
          </a:p>
          <a:p>
            <a:r>
              <a:rPr lang="fr-FR" dirty="0"/>
              <a:t>Formation de cardio-pédiatres, en enseignant la spécialité.</a:t>
            </a:r>
          </a:p>
          <a:p>
            <a:r>
              <a:rPr lang="fr-FR" dirty="0"/>
              <a:t>Organisation en réseaux.</a:t>
            </a:r>
          </a:p>
          <a:p>
            <a:r>
              <a:rPr lang="fr-FR" dirty="0"/>
              <a:t>Formation du personnel grâce à un transfert de technologie efficace </a:t>
            </a:r>
          </a:p>
          <a:p>
            <a:r>
              <a:rPr lang="fr-FR" dirty="0"/>
              <a:t>Gestion du circuit d’entrée des patients adolescents et adultes, afin d’éviter les perdus de vue</a:t>
            </a:r>
          </a:p>
          <a:p>
            <a:r>
              <a:rPr lang="fr-FR" b="1" dirty="0">
                <a:solidFill>
                  <a:srgbClr val="FF0000"/>
                </a:solidFill>
              </a:rPr>
              <a:t>Ouverture d’un registre national des cardiopathies congénitales</a:t>
            </a:r>
          </a:p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Au vu des statistiques présentées, nous sommes sur la bonne voie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1030">
            <a:extLst>
              <a:ext uri="{FF2B5EF4-FFF2-40B4-BE49-F238E27FC236}">
                <a16:creationId xmlns="" xmlns:a16="http://schemas.microsoft.com/office/drawing/2014/main" id="{88C9B83F-64CD-41C1-925F-A08801FFD0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32" name="Straight Connector 1031">
              <a:extLst>
                <a:ext uri="{FF2B5EF4-FFF2-40B4-BE49-F238E27FC236}">
                  <a16:creationId xmlns="" xmlns:a16="http://schemas.microsoft.com/office/drawing/2014/main" id="{E1655065-0BD7-4422-BEC0-4401E99809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3" name="Straight Connector 1032">
              <a:extLst>
                <a:ext uri="{FF2B5EF4-FFF2-40B4-BE49-F238E27FC236}">
                  <a16:creationId xmlns="" xmlns:a16="http://schemas.microsoft.com/office/drawing/2014/main" id="{4DDD90AC-ABEC-4A76-9C9C-AD0A5F8FC7F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4" name="Rectangle 23">
              <a:extLst>
                <a:ext uri="{FF2B5EF4-FFF2-40B4-BE49-F238E27FC236}">
                  <a16:creationId xmlns="" xmlns:a16="http://schemas.microsoft.com/office/drawing/2014/main" id="{21A8AFEF-EC50-4C0B-9C64-814B76C820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5" name="Rectangle 25">
              <a:extLst>
                <a:ext uri="{FF2B5EF4-FFF2-40B4-BE49-F238E27FC236}">
                  <a16:creationId xmlns="" xmlns:a16="http://schemas.microsoft.com/office/drawing/2014/main" id="{CAFAA800-E117-4357-84E4-56B63EA03E3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6" name="Isosceles Triangle 1035">
              <a:extLst>
                <a:ext uri="{FF2B5EF4-FFF2-40B4-BE49-F238E27FC236}">
                  <a16:creationId xmlns="" xmlns:a16="http://schemas.microsoft.com/office/drawing/2014/main" id="{8DDFC9F4-3B45-402D-8AD7-60B3F08ED7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7" name="Rectangle 27">
              <a:extLst>
                <a:ext uri="{FF2B5EF4-FFF2-40B4-BE49-F238E27FC236}">
                  <a16:creationId xmlns="" xmlns:a16="http://schemas.microsoft.com/office/drawing/2014/main" id="{F26A0854-FBE4-4587-B349-06BE192BD7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8" name="Rectangle 28">
              <a:extLst>
                <a:ext uri="{FF2B5EF4-FFF2-40B4-BE49-F238E27FC236}">
                  <a16:creationId xmlns="" xmlns:a16="http://schemas.microsoft.com/office/drawing/2014/main" id="{54A9C4C6-FF7D-470E-BFCA-CE4F60A1F0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9" name="Rectangle 29">
              <a:extLst>
                <a:ext uri="{FF2B5EF4-FFF2-40B4-BE49-F238E27FC236}">
                  <a16:creationId xmlns="" xmlns:a16="http://schemas.microsoft.com/office/drawing/2014/main" id="{B1721EA8-4871-45D4-B78F-AE805A3004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40" name="Isosceles Triangle 1039">
              <a:extLst>
                <a:ext uri="{FF2B5EF4-FFF2-40B4-BE49-F238E27FC236}">
                  <a16:creationId xmlns="" xmlns:a16="http://schemas.microsoft.com/office/drawing/2014/main" id="{E5763971-E3A3-45C6-9BA8-2E032C7A55E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41" name="Isosceles Triangle 1040">
              <a:extLst>
                <a:ext uri="{FF2B5EF4-FFF2-40B4-BE49-F238E27FC236}">
                  <a16:creationId xmlns="" xmlns:a16="http://schemas.microsoft.com/office/drawing/2014/main" id="{32752E94-0E01-4AF5-A43A-F2FAD8737C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pic>
        <p:nvPicPr>
          <p:cNvPr id="1026" name="Picture 2" descr="undefined">
            <a:extLst>
              <a:ext uri="{FF2B5EF4-FFF2-40B4-BE49-F238E27FC236}">
                <a16:creationId xmlns="" xmlns:a16="http://schemas.microsoft.com/office/drawing/2014/main" id="{06A20B51-297C-B493-6469-4893AF237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0" t="733" r="11738" b="-1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b="1" dirty="0"/>
              <a:t>THANK YOU</a:t>
            </a:r>
          </a:p>
        </p:txBody>
      </p:sp>
      <p:cxnSp>
        <p:nvCxnSpPr>
          <p:cNvPr id="1043" name="Straight Connector 1042">
            <a:extLst>
              <a:ext uri="{FF2B5EF4-FFF2-40B4-BE49-F238E27FC236}">
                <a16:creationId xmlns="" xmlns:a16="http://schemas.microsoft.com/office/drawing/2014/main" id="{A57C1A16-B8AB-4D99-A195-A38F556A6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5" name="Straight Connector 1044">
            <a:extLst>
              <a:ext uri="{FF2B5EF4-FFF2-40B4-BE49-F238E27FC236}">
                <a16:creationId xmlns="" xmlns:a16="http://schemas.microsoft.com/office/drawing/2014/main" id="{F8A9B20B-D1DD-4573-B5EC-5580295192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7" name="Rectangle 23">
            <a:extLst>
              <a:ext uri="{FF2B5EF4-FFF2-40B4-BE49-F238E27FC236}">
                <a16:creationId xmlns="" xmlns:a16="http://schemas.microsoft.com/office/drawing/2014/main" id="{66D61E08-70C3-48D8-BEA0-787111DC30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49" name="Rectangle 25">
            <a:extLst>
              <a:ext uri="{FF2B5EF4-FFF2-40B4-BE49-F238E27FC236}">
                <a16:creationId xmlns="" xmlns:a16="http://schemas.microsoft.com/office/drawing/2014/main" id="{FC55298F-0AE5-478E-AD2B-03C2614C58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1" name="Isosceles Triangle 24">
            <a:extLst>
              <a:ext uri="{FF2B5EF4-FFF2-40B4-BE49-F238E27FC236}">
                <a16:creationId xmlns="" xmlns:a16="http://schemas.microsoft.com/office/drawing/2014/main" id="{C180E4EA-0B63-4779-A895-7E90E71088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3" name="Rectangle 27">
            <a:extLst>
              <a:ext uri="{FF2B5EF4-FFF2-40B4-BE49-F238E27FC236}">
                <a16:creationId xmlns="" xmlns:a16="http://schemas.microsoft.com/office/drawing/2014/main" id="{CEE01D9D-3DE8-4EED-B0D3-8F3C79CC76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5" name="Rectangle 28">
            <a:extLst>
              <a:ext uri="{FF2B5EF4-FFF2-40B4-BE49-F238E27FC236}">
                <a16:creationId xmlns="" xmlns:a16="http://schemas.microsoft.com/office/drawing/2014/main" id="{89AF5CE9-607F-43F4-8983-DCD6DA4051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7" name="Rectangle 29">
            <a:extLst>
              <a:ext uri="{FF2B5EF4-FFF2-40B4-BE49-F238E27FC236}">
                <a16:creationId xmlns="" xmlns:a16="http://schemas.microsoft.com/office/drawing/2014/main" id="{6EEA2DBD-9E1E-4521-8C01-F32AD18A89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9" name="Isosceles Triangle 29">
            <a:extLst>
              <a:ext uri="{FF2B5EF4-FFF2-40B4-BE49-F238E27FC236}">
                <a16:creationId xmlns="" xmlns:a16="http://schemas.microsoft.com/office/drawing/2014/main" id="{15BBD2C1-BA9B-46A9-A27A-33498B1692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9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0259" y="228600"/>
            <a:ext cx="8596668" cy="692727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Généralités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1358"/>
            <a:ext cx="8596668" cy="3880773"/>
          </a:xfrm>
        </p:spPr>
        <p:txBody>
          <a:bodyPr>
            <a:noAutofit/>
          </a:bodyPr>
          <a:lstStyle/>
          <a:p>
            <a:r>
              <a:rPr lang="fr-FR" dirty="0"/>
              <a:t>Les malformations cardiaques congénitales sont souvent graves et complexes.</a:t>
            </a:r>
          </a:p>
          <a:p>
            <a:r>
              <a:rPr lang="fr-FR" dirty="0"/>
              <a:t>Savoir les diagnostiquer et les traiter est une spécialité à part entière.</a:t>
            </a:r>
          </a:p>
          <a:p>
            <a:r>
              <a:rPr lang="fr-FR" dirty="0"/>
              <a:t>1/100  des enfants naissent avec une cardiopathie congénitale.</a:t>
            </a:r>
          </a:p>
          <a:p>
            <a:r>
              <a:rPr lang="fr-FR" dirty="0"/>
              <a:t>1/3 de ces enfants nécessitent un geste interventionnel ou chirurgical.</a:t>
            </a:r>
          </a:p>
          <a:p>
            <a:r>
              <a:rPr lang="fr-FR" dirty="0"/>
              <a:t>1/3 de ces derniers nécessiteront une deuxième intervention lourde  à l’âge adulte. </a:t>
            </a:r>
          </a:p>
          <a:p>
            <a:r>
              <a:rPr lang="fr-FR" dirty="0"/>
              <a:t>85% des enfants porteurs de cardiopathies congénitales atteignent l’âge adulte dans les pays développés.</a:t>
            </a:r>
          </a:p>
          <a:p>
            <a:r>
              <a:rPr lang="fr-FR" dirty="0"/>
              <a:t>La population de cardiaques congénitaux adultes ne cesse de croitre,  c’est la rançon du succès des traitements appliqués à l’enfant. D’où l’émergence d’une réelle problématique relative à leur prise en charge.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F4BFFB-A992-A09F-DEAD-4CE0B29A1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768" y="189914"/>
            <a:ext cx="3733800" cy="5905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Generalities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115851F-17C0-CC4A-72D7-E4EEF9BA3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5205045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Congenital heart defects are often serious and complex.</a:t>
            </a:r>
          </a:p>
          <a:p>
            <a:pPr>
              <a:spcBef>
                <a:spcPts val="800"/>
              </a:spcBef>
            </a:pPr>
            <a:endParaRPr lang="en-US" sz="7200" dirty="0">
              <a:ea typeface="+mn-lt"/>
              <a:cs typeface="+mn-lt"/>
            </a:endParaRPr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Knowing how to diagnose and treat them is a specialty in its own.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1 in 100 children are born with a congenital heart defect.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1/3 of these children require an interventional or surgical procedure.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1/3 of these will require a second major intervention in adulthood.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85% of children with congenital heart defects reach adulthood in developed countries.</a:t>
            </a:r>
            <a:endParaRPr lang="en-US" sz="7200" dirty="0"/>
          </a:p>
          <a:p>
            <a:pPr>
              <a:spcBef>
                <a:spcPts val="800"/>
              </a:spcBef>
            </a:pPr>
            <a:endParaRPr lang="en-US" sz="7200" dirty="0"/>
          </a:p>
          <a:p>
            <a:pPr>
              <a:spcBef>
                <a:spcPts val="800"/>
              </a:spcBef>
            </a:pPr>
            <a:r>
              <a:rPr lang="en-US" sz="7200" dirty="0">
                <a:ea typeface="+mn-lt"/>
                <a:cs typeface="+mn-lt"/>
              </a:rPr>
              <a:t>The population of adults with congenital heart diseases continues to grow; this is the price of the success of treatments applied to children. Hence the emergence of a real issue regarding their care</a:t>
            </a:r>
            <a:r>
              <a:rPr lang="en-US" sz="5500" dirty="0">
                <a:ea typeface="+mn-lt"/>
                <a:cs typeface="+mn-lt"/>
              </a:rPr>
              <a:t>.</a:t>
            </a:r>
            <a:endParaRPr lang="en-US" sz="5500" dirty="0"/>
          </a:p>
          <a:p>
            <a:pPr>
              <a:spcBef>
                <a:spcPts val="800"/>
              </a:spcBef>
            </a:pPr>
            <a:endParaRPr lang="en-US" dirty="0">
              <a:ea typeface="+mn-lt"/>
              <a:cs typeface="+mn-lt"/>
            </a:endParaRPr>
          </a:p>
          <a:p>
            <a:pPr>
              <a:spcBef>
                <a:spcPts val="800"/>
              </a:spcBef>
            </a:pPr>
            <a:endParaRPr lang="en-US" dirty="0">
              <a:ea typeface="+mn-lt"/>
              <a:cs typeface="+mn-lt"/>
            </a:endParaRPr>
          </a:p>
          <a:p>
            <a:pPr>
              <a:spcBef>
                <a:spcPts val="800"/>
              </a:spcBef>
            </a:pP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45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6411"/>
            <a:ext cx="8596668" cy="967341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Changing epidemiology in Congenital</a:t>
            </a:r>
            <a:b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Cardiology 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134" y="2685752"/>
            <a:ext cx="2942166" cy="2032726"/>
          </a:xfrm>
        </p:spPr>
        <p:txBody>
          <a:bodyPr>
            <a:normAutofit/>
          </a:bodyPr>
          <a:lstStyle/>
          <a:p>
            <a:r>
              <a:rPr lang="en-GB" dirty="0"/>
              <a:t>Increasing prevalence </a:t>
            </a:r>
          </a:p>
          <a:p>
            <a:pPr marL="0" indent="0">
              <a:buNone/>
            </a:pPr>
            <a:r>
              <a:rPr lang="en-GB" dirty="0"/>
              <a:t>   among adults</a:t>
            </a:r>
          </a:p>
          <a:p>
            <a:pPr marL="400050" lvl="1" indent="0">
              <a:buNone/>
            </a:pPr>
            <a:r>
              <a:rPr lang="en-GB" dirty="0"/>
              <a:t>•  </a:t>
            </a:r>
            <a:r>
              <a:rPr lang="en-GB" sz="1800" dirty="0"/>
              <a:t>Same incidence in paediatrics (0.8%)</a:t>
            </a:r>
          </a:p>
          <a:p>
            <a:pPr marL="400050" lvl="1" indent="0">
              <a:buNone/>
            </a:pPr>
            <a:r>
              <a:rPr lang="en-GB" sz="1800" dirty="0"/>
              <a:t>•  Very few registries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412" y="1511366"/>
            <a:ext cx="7110162" cy="4381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909" y="6387637"/>
            <a:ext cx="7459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/>
              <a:t>Marelli</a:t>
            </a:r>
            <a:r>
              <a:rPr lang="en-GB" sz="1200" dirty="0"/>
              <a:t> AJ, Mackie AS, </a:t>
            </a:r>
            <a:r>
              <a:rPr lang="en-GB" sz="1200" dirty="0" err="1"/>
              <a:t>Ionescu-Ittu</a:t>
            </a:r>
            <a:r>
              <a:rPr lang="en-GB" sz="1200" dirty="0"/>
              <a:t> R et coll. Congenital heart disease in the general population: changing</a:t>
            </a:r>
            <a:br>
              <a:rPr lang="en-GB" sz="1200" dirty="0"/>
            </a:br>
            <a:r>
              <a:rPr lang="en-GB" sz="1200" dirty="0"/>
              <a:t>prevalence and age distribution. </a:t>
            </a:r>
            <a:r>
              <a:rPr lang="en-GB" sz="1200" i="1" dirty="0"/>
              <a:t>Circulation </a:t>
            </a:r>
            <a:r>
              <a:rPr lang="en-GB" sz="1200" dirty="0"/>
              <a:t>2007;115:163-72.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3086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312" y="174440"/>
            <a:ext cx="6181739" cy="1211410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Congenital Cardiology : </a:t>
            </a:r>
            <a:b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a new epidemiology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5445" y="2811899"/>
            <a:ext cx="5775400" cy="26364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GB" dirty="0"/>
              <a:t>Heart surgery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GB" dirty="0"/>
              <a:t>Intervention catheter</a:t>
            </a:r>
            <a:br>
              <a:rPr lang="en-GB" dirty="0"/>
            </a:br>
            <a:r>
              <a:rPr lang="en-GB" dirty="0"/>
              <a:t>Paediatric anaesthesia</a:t>
            </a:r>
            <a:br>
              <a:rPr lang="en-GB" dirty="0"/>
            </a:br>
            <a:r>
              <a:rPr lang="en-GB" dirty="0"/>
              <a:t>Neonatal bypass</a:t>
            </a:r>
            <a:br>
              <a:rPr lang="en-GB" dirty="0"/>
            </a:br>
            <a:r>
              <a:rPr lang="en-GB" dirty="0"/>
              <a:t>Prenatal diagnosis</a:t>
            </a:r>
            <a:br>
              <a:rPr lang="en-GB" dirty="0"/>
            </a:br>
            <a:r>
              <a:rPr lang="en-GB" dirty="0"/>
              <a:t>Palliative treatments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As many adults as children in developed countries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63" y="3093529"/>
            <a:ext cx="2619375" cy="1862594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2968438" y="1865160"/>
            <a:ext cx="618173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53314" y="1650276"/>
            <a:ext cx="18108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80s</a:t>
            </a:r>
          </a:p>
        </p:txBody>
      </p:sp>
      <p:sp>
        <p:nvSpPr>
          <p:cNvPr id="7" name="Rectangle 6"/>
          <p:cNvSpPr/>
          <p:nvPr/>
        </p:nvSpPr>
        <p:spPr>
          <a:xfrm>
            <a:off x="9635713" y="1650276"/>
            <a:ext cx="18108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Now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852" y="3079809"/>
            <a:ext cx="2566595" cy="187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29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FF2883-159E-D302-5247-BF04BB1ED255}"/>
              </a:ext>
            </a:extLst>
          </p:cNvPr>
          <p:cNvSpPr txBox="1">
            <a:spLocks/>
          </p:cNvSpPr>
          <p:nvPr/>
        </p:nvSpPr>
        <p:spPr>
          <a:xfrm>
            <a:off x="677334" y="156411"/>
            <a:ext cx="8596668" cy="9673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Rapid growth in the number of </a:t>
            </a:r>
          </a:p>
          <a:p>
            <a:pPr algn="ctr"/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aging patients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Cylinder 2">
            <a:extLst>
              <a:ext uri="{FF2B5EF4-FFF2-40B4-BE49-F238E27FC236}">
                <a16:creationId xmlns="" xmlns:a16="http://schemas.microsoft.com/office/drawing/2014/main" id="{8E759B94-DF84-1B72-8886-0813E184E78C}"/>
              </a:ext>
            </a:extLst>
          </p:cNvPr>
          <p:cNvSpPr/>
          <p:nvPr/>
        </p:nvSpPr>
        <p:spPr>
          <a:xfrm>
            <a:off x="780300" y="3514725"/>
            <a:ext cx="1409700" cy="2409825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ylinder 3">
            <a:extLst>
              <a:ext uri="{FF2B5EF4-FFF2-40B4-BE49-F238E27FC236}">
                <a16:creationId xmlns="" xmlns:a16="http://schemas.microsoft.com/office/drawing/2014/main" id="{44D76A3A-C1B0-3E54-F75F-FA2743FE7E10}"/>
              </a:ext>
            </a:extLst>
          </p:cNvPr>
          <p:cNvSpPr/>
          <p:nvPr/>
        </p:nvSpPr>
        <p:spPr>
          <a:xfrm>
            <a:off x="3010651" y="3028950"/>
            <a:ext cx="2800350" cy="2895600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ylinder 4">
            <a:extLst>
              <a:ext uri="{FF2B5EF4-FFF2-40B4-BE49-F238E27FC236}">
                <a16:creationId xmlns="" xmlns:a16="http://schemas.microsoft.com/office/drawing/2014/main" id="{233E0882-C381-4730-D20D-2D6F097A70B1}"/>
              </a:ext>
            </a:extLst>
          </p:cNvPr>
          <p:cNvSpPr/>
          <p:nvPr/>
        </p:nvSpPr>
        <p:spPr>
          <a:xfrm>
            <a:off x="6631652" y="1676400"/>
            <a:ext cx="3905250" cy="4248150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D614C910-1359-5E00-5ED9-F5B2FB192842}"/>
              </a:ext>
            </a:extLst>
          </p:cNvPr>
          <p:cNvSpPr txBox="1">
            <a:spLocks/>
          </p:cNvSpPr>
          <p:nvPr/>
        </p:nvSpPr>
        <p:spPr>
          <a:xfrm>
            <a:off x="677334" y="1343386"/>
            <a:ext cx="3999441" cy="9673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dirty="0">
                <a:ea typeface="+mn-lt"/>
                <a:cs typeface="+mn-lt"/>
              </a:rPr>
              <a:t>Aging population</a:t>
            </a:r>
          </a:p>
          <a:p>
            <a:pPr>
              <a:spcBef>
                <a:spcPts val="800"/>
              </a:spcBef>
            </a:pPr>
            <a:r>
              <a:rPr lang="en-US" dirty="0">
                <a:ea typeface="+mn-lt"/>
                <a:cs typeface="+mn-lt"/>
              </a:rPr>
              <a:t>Young patients reach adulthood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9C50A8D-4D3F-BF3E-F31C-D619D2CAD227}"/>
              </a:ext>
            </a:extLst>
          </p:cNvPr>
          <p:cNvSpPr txBox="1"/>
          <p:nvPr/>
        </p:nvSpPr>
        <p:spPr>
          <a:xfrm>
            <a:off x="1137487" y="6096000"/>
            <a:ext cx="69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1980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7B49D8C-5C3F-81D7-679A-FFBF70402150}"/>
              </a:ext>
            </a:extLst>
          </p:cNvPr>
          <p:cNvSpPr txBox="1"/>
          <p:nvPr/>
        </p:nvSpPr>
        <p:spPr>
          <a:xfrm>
            <a:off x="4063163" y="6096000"/>
            <a:ext cx="69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81BDB5C-60F0-3FA8-D670-2397FDB6A640}"/>
              </a:ext>
            </a:extLst>
          </p:cNvPr>
          <p:cNvSpPr txBox="1"/>
          <p:nvPr/>
        </p:nvSpPr>
        <p:spPr>
          <a:xfrm>
            <a:off x="8236614" y="6096000"/>
            <a:ext cx="69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45"/>
          <a:stretch/>
        </p:blipFill>
        <p:spPr>
          <a:xfrm>
            <a:off x="311315" y="1015317"/>
            <a:ext cx="9013659" cy="505925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332666" y="178487"/>
            <a:ext cx="4364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Historical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Overview</a:t>
            </a:r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7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9770" y="142875"/>
            <a:ext cx="8596668" cy="6604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fr-FR" sz="2800" b="1" dirty="0" err="1">
                <a:solidFill>
                  <a:schemeClr val="accent2">
                    <a:lumMod val="75000"/>
                  </a:schemeClr>
                </a:solidFill>
              </a:rPr>
              <a:t>Tetralogy</a:t>
            </a:r>
            <a:r>
              <a:rPr lang="fr-FR" sz="2800" b="1" dirty="0">
                <a:solidFill>
                  <a:schemeClr val="accent2">
                    <a:lumMod val="75000"/>
                  </a:schemeClr>
                </a:solidFill>
              </a:rPr>
              <a:t> of Fallot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r="1995"/>
          <a:stretch/>
        </p:blipFill>
        <p:spPr>
          <a:xfrm>
            <a:off x="2357159" y="1298575"/>
            <a:ext cx="5281891" cy="4955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2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FSPANMODE" val="span"/>
</p:tagLst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1744</TotalTime>
  <Words>1255</Words>
  <Application>Microsoft Office PowerPoint</Application>
  <PresentationFormat>Grand écran</PresentationFormat>
  <Paragraphs>327</Paragraphs>
  <Slides>28</Slides>
  <Notes>6</Notes>
  <HiddenSlides>5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Arial</vt:lpstr>
      <vt:lpstr>Calibri</vt:lpstr>
      <vt:lpstr>Trebuchet MS</vt:lpstr>
      <vt:lpstr>Wingdings 3</vt:lpstr>
      <vt:lpstr>Facette</vt:lpstr>
      <vt:lpstr>State of the art and management of  congenital heart diseases in Algeria </vt:lpstr>
      <vt:lpstr>Présentation PowerPoint</vt:lpstr>
      <vt:lpstr>Généralités</vt:lpstr>
      <vt:lpstr>Generalities</vt:lpstr>
      <vt:lpstr>Changing epidemiology in Congenital Cardiology  </vt:lpstr>
      <vt:lpstr>Congenital Cardiology :  a new epidemiology </vt:lpstr>
      <vt:lpstr>Présentation PowerPoint</vt:lpstr>
      <vt:lpstr>Présentation PowerPoint</vt:lpstr>
      <vt:lpstr>The Tetralogy of Fallot</vt:lpstr>
      <vt:lpstr>Généralités sur la tétralogie de Fallot</vt:lpstr>
      <vt:lpstr>   Generalities on Tetralogy of Fallot</vt:lpstr>
      <vt:lpstr>Présentation PowerPoint</vt:lpstr>
      <vt:lpstr>Etapes historiques majeures en Algérie  </vt:lpstr>
      <vt:lpstr>Major historical milestones in Algeria</vt:lpstr>
      <vt:lpstr>          Etat des lieux en Algérie</vt:lpstr>
      <vt:lpstr>Overview in Algeria</vt:lpstr>
      <vt:lpstr>Présentation PowerPoint</vt:lpstr>
      <vt:lpstr>Présentation PowerPoint</vt:lpstr>
      <vt:lpstr>Number of children taken care of by CNAS</vt:lpstr>
      <vt:lpstr>Présentation PowerPoint</vt:lpstr>
      <vt:lpstr>Présentation PowerPoint</vt:lpstr>
      <vt:lpstr>Number of surgical interventions 2014-2024 CASNOS  (moy=300/y    TOF= 20%)</vt:lpstr>
      <vt:lpstr>Présentation PowerPoint</vt:lpstr>
      <vt:lpstr>Number of children operated on at  the Diar Saada clinic (Algiers)</vt:lpstr>
      <vt:lpstr>Présentation PowerPoint</vt:lpstr>
      <vt:lpstr>Présentation PowerPoint</vt:lpstr>
      <vt:lpstr>Takeaway Messages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Devenir des cardiopathies congénitales</dc:title>
  <dc:creator>Ryad Hammoudi</dc:creator>
  <cp:lastModifiedBy>PR CARDIOLOGIE</cp:lastModifiedBy>
  <cp:revision>212</cp:revision>
  <dcterms:created xsi:type="dcterms:W3CDTF">2017-03-04T16:52:49Z</dcterms:created>
  <dcterms:modified xsi:type="dcterms:W3CDTF">2025-02-19T18:40:53Z</dcterms:modified>
</cp:coreProperties>
</file>